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8"/>
  </p:notesMasterIdLst>
  <p:sldIdLst>
    <p:sldId id="256" r:id="rId3"/>
    <p:sldId id="326" r:id="rId4"/>
    <p:sldId id="631" r:id="rId5"/>
    <p:sldId id="630" r:id="rId6"/>
    <p:sldId id="632" r:id="rId7"/>
    <p:sldId id="634" r:id="rId8"/>
    <p:sldId id="635" r:id="rId9"/>
    <p:sldId id="415" r:id="rId10"/>
    <p:sldId id="416" r:id="rId11"/>
    <p:sldId id="636" r:id="rId12"/>
    <p:sldId id="279" r:id="rId13"/>
    <p:sldId id="637" r:id="rId14"/>
    <p:sldId id="638" r:id="rId15"/>
    <p:sldId id="639" r:id="rId16"/>
    <p:sldId id="640" r:id="rId17"/>
    <p:sldId id="642" r:id="rId18"/>
    <p:sldId id="641" r:id="rId19"/>
    <p:sldId id="643" r:id="rId20"/>
    <p:sldId id="644" r:id="rId21"/>
    <p:sldId id="645" r:id="rId22"/>
    <p:sldId id="646" r:id="rId23"/>
    <p:sldId id="647" r:id="rId24"/>
    <p:sldId id="652" r:id="rId25"/>
    <p:sldId id="653" r:id="rId26"/>
    <p:sldId id="259" r:id="rId27"/>
    <p:sldId id="260" r:id="rId28"/>
    <p:sldId id="264" r:id="rId29"/>
    <p:sldId id="654" r:id="rId30"/>
    <p:sldId id="655" r:id="rId31"/>
    <p:sldId id="656" r:id="rId32"/>
    <p:sldId id="657" r:id="rId33"/>
    <p:sldId id="658" r:id="rId34"/>
    <p:sldId id="321" r:id="rId35"/>
    <p:sldId id="265" r:id="rId36"/>
    <p:sldId id="266" r:id="rId37"/>
    <p:sldId id="263" r:id="rId38"/>
    <p:sldId id="271" r:id="rId39"/>
    <p:sldId id="269" r:id="rId40"/>
    <p:sldId id="322" r:id="rId41"/>
    <p:sldId id="270" r:id="rId42"/>
    <p:sldId id="267" r:id="rId43"/>
    <p:sldId id="268" r:id="rId44"/>
    <p:sldId id="261" r:id="rId45"/>
    <p:sldId id="323" r:id="rId46"/>
    <p:sldId id="262" r:id="rId47"/>
    <p:sldId id="294" r:id="rId48"/>
    <p:sldId id="295" r:id="rId49"/>
    <p:sldId id="296" r:id="rId50"/>
    <p:sldId id="297" r:id="rId51"/>
    <p:sldId id="298" r:id="rId52"/>
    <p:sldId id="299" r:id="rId53"/>
    <p:sldId id="324" r:id="rId54"/>
    <p:sldId id="300" r:id="rId55"/>
    <p:sldId id="308" r:id="rId56"/>
    <p:sldId id="301" r:id="rId57"/>
    <p:sldId id="302" r:id="rId58"/>
    <p:sldId id="303" r:id="rId59"/>
    <p:sldId id="648" r:id="rId60"/>
    <p:sldId id="659" r:id="rId61"/>
    <p:sldId id="649" r:id="rId62"/>
    <p:sldId id="650" r:id="rId63"/>
    <p:sldId id="651" r:id="rId64"/>
    <p:sldId id="662" r:id="rId65"/>
    <p:sldId id="663" r:id="rId66"/>
    <p:sldId id="664" r:id="rId67"/>
    <p:sldId id="665" r:id="rId68"/>
    <p:sldId id="309" r:id="rId69"/>
    <p:sldId id="305" r:id="rId70"/>
    <p:sldId id="306" r:id="rId71"/>
    <p:sldId id="310" r:id="rId72"/>
    <p:sldId id="660" r:id="rId73"/>
    <p:sldId id="311" r:id="rId74"/>
    <p:sldId id="661" r:id="rId75"/>
    <p:sldId id="312" r:id="rId76"/>
    <p:sldId id="325" r:id="rId77"/>
  </p:sldIdLst>
  <p:sldSz cx="9144000" cy="6858000" type="screen4x3"/>
  <p:notesSz cx="6858000" cy="9144000"/>
  <p:defaultTextStyle>
    <a:defPPr>
      <a:defRPr lang="en-US"/>
    </a:defPPr>
    <a:lvl1pPr marL="0" algn="l" defTabSz="914086" rtl="0" eaLnBrk="1" latinLnBrk="0" hangingPunct="1">
      <a:defRPr sz="1800" kern="1200">
        <a:solidFill>
          <a:schemeClr val="tx1"/>
        </a:solidFill>
        <a:latin typeface="+mn-lt"/>
        <a:ea typeface="+mn-ea"/>
        <a:cs typeface="+mn-cs"/>
      </a:defRPr>
    </a:lvl1pPr>
    <a:lvl2pPr marL="457043" algn="l" defTabSz="914086" rtl="0" eaLnBrk="1" latinLnBrk="0" hangingPunct="1">
      <a:defRPr sz="1800" kern="1200">
        <a:solidFill>
          <a:schemeClr val="tx1"/>
        </a:solidFill>
        <a:latin typeface="+mn-lt"/>
        <a:ea typeface="+mn-ea"/>
        <a:cs typeface="+mn-cs"/>
      </a:defRPr>
    </a:lvl2pPr>
    <a:lvl3pPr marL="914086" algn="l" defTabSz="914086" rtl="0" eaLnBrk="1" latinLnBrk="0" hangingPunct="1">
      <a:defRPr sz="1800" kern="1200">
        <a:solidFill>
          <a:schemeClr val="tx1"/>
        </a:solidFill>
        <a:latin typeface="+mn-lt"/>
        <a:ea typeface="+mn-ea"/>
        <a:cs typeface="+mn-cs"/>
      </a:defRPr>
    </a:lvl3pPr>
    <a:lvl4pPr marL="1371127" algn="l" defTabSz="914086" rtl="0" eaLnBrk="1" latinLnBrk="0" hangingPunct="1">
      <a:defRPr sz="1800" kern="1200">
        <a:solidFill>
          <a:schemeClr val="tx1"/>
        </a:solidFill>
        <a:latin typeface="+mn-lt"/>
        <a:ea typeface="+mn-ea"/>
        <a:cs typeface="+mn-cs"/>
      </a:defRPr>
    </a:lvl4pPr>
    <a:lvl5pPr marL="1828170" algn="l" defTabSz="914086" rtl="0" eaLnBrk="1" latinLnBrk="0" hangingPunct="1">
      <a:defRPr sz="1800" kern="1200">
        <a:solidFill>
          <a:schemeClr val="tx1"/>
        </a:solidFill>
        <a:latin typeface="+mn-lt"/>
        <a:ea typeface="+mn-ea"/>
        <a:cs typeface="+mn-cs"/>
      </a:defRPr>
    </a:lvl5pPr>
    <a:lvl6pPr marL="2285214" algn="l" defTabSz="914086" rtl="0" eaLnBrk="1" latinLnBrk="0" hangingPunct="1">
      <a:defRPr sz="1800" kern="1200">
        <a:solidFill>
          <a:schemeClr val="tx1"/>
        </a:solidFill>
        <a:latin typeface="+mn-lt"/>
        <a:ea typeface="+mn-ea"/>
        <a:cs typeface="+mn-cs"/>
      </a:defRPr>
    </a:lvl6pPr>
    <a:lvl7pPr marL="2742254" algn="l" defTabSz="914086" rtl="0" eaLnBrk="1" latinLnBrk="0" hangingPunct="1">
      <a:defRPr sz="1800" kern="1200">
        <a:solidFill>
          <a:schemeClr val="tx1"/>
        </a:solidFill>
        <a:latin typeface="+mn-lt"/>
        <a:ea typeface="+mn-ea"/>
        <a:cs typeface="+mn-cs"/>
      </a:defRPr>
    </a:lvl7pPr>
    <a:lvl8pPr marL="3199298" algn="l" defTabSz="914086" rtl="0" eaLnBrk="1" latinLnBrk="0" hangingPunct="1">
      <a:defRPr sz="1800" kern="1200">
        <a:solidFill>
          <a:schemeClr val="tx1"/>
        </a:solidFill>
        <a:latin typeface="+mn-lt"/>
        <a:ea typeface="+mn-ea"/>
        <a:cs typeface="+mn-cs"/>
      </a:defRPr>
    </a:lvl8pPr>
    <a:lvl9pPr marL="3656340" algn="l" defTabSz="9140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A9B42-A388-4505-ACD3-AAA765AA050F}" v="21" dt="2023-11-27T07:25:55.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94" autoAdjust="0"/>
    <p:restoredTop sz="94660"/>
  </p:normalViewPr>
  <p:slideViewPr>
    <p:cSldViewPr>
      <p:cViewPr varScale="1">
        <p:scale>
          <a:sx n="64" d="100"/>
          <a:sy n="64" d="100"/>
        </p:scale>
        <p:origin x="-149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25D03C-8DA6-499B-94DA-C2AC1D0A5FC2}" type="datetimeFigureOut">
              <a:rPr lang="en-IN" smtClean="0"/>
              <a:pPr/>
              <a:t>30-11-2024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A6963-AA64-4D41-BF6F-336C22663C16}" type="slidenum">
              <a:rPr lang="en-IN" smtClean="0"/>
              <a:pPr/>
              <a:t>‹#›</a:t>
            </a:fld>
            <a:endParaRPr lang="en-IN"/>
          </a:p>
        </p:txBody>
      </p:sp>
    </p:spTree>
    <p:extLst>
      <p:ext uri="{BB962C8B-B14F-4D97-AF65-F5344CB8AC3E}">
        <p14:creationId xmlns:p14="http://schemas.microsoft.com/office/powerpoint/2010/main" xmlns="" val="1753740557"/>
      </p:ext>
    </p:extLst>
  </p:cSld>
  <p:clrMap bg1="lt1" tx1="dk1" bg2="lt2" tx2="dk2" accent1="accent1" accent2="accent2" accent3="accent3" accent4="accent4" accent5="accent5" accent6="accent6" hlink="hlink" folHlink="folHlink"/>
  <p:notesStyle>
    <a:lvl1pPr marL="0" algn="l" defTabSz="914086" rtl="0" eaLnBrk="1" latinLnBrk="0" hangingPunct="1">
      <a:defRPr sz="1200" kern="1200">
        <a:solidFill>
          <a:schemeClr val="tx1"/>
        </a:solidFill>
        <a:latin typeface="+mn-lt"/>
        <a:ea typeface="+mn-ea"/>
        <a:cs typeface="+mn-cs"/>
      </a:defRPr>
    </a:lvl1pPr>
    <a:lvl2pPr marL="457043" algn="l" defTabSz="914086" rtl="0" eaLnBrk="1" latinLnBrk="0" hangingPunct="1">
      <a:defRPr sz="1200" kern="1200">
        <a:solidFill>
          <a:schemeClr val="tx1"/>
        </a:solidFill>
        <a:latin typeface="+mn-lt"/>
        <a:ea typeface="+mn-ea"/>
        <a:cs typeface="+mn-cs"/>
      </a:defRPr>
    </a:lvl2pPr>
    <a:lvl3pPr marL="914086" algn="l" defTabSz="914086" rtl="0" eaLnBrk="1" latinLnBrk="0" hangingPunct="1">
      <a:defRPr sz="1200" kern="1200">
        <a:solidFill>
          <a:schemeClr val="tx1"/>
        </a:solidFill>
        <a:latin typeface="+mn-lt"/>
        <a:ea typeface="+mn-ea"/>
        <a:cs typeface="+mn-cs"/>
      </a:defRPr>
    </a:lvl3pPr>
    <a:lvl4pPr marL="1371127" algn="l" defTabSz="914086" rtl="0" eaLnBrk="1" latinLnBrk="0" hangingPunct="1">
      <a:defRPr sz="1200" kern="1200">
        <a:solidFill>
          <a:schemeClr val="tx1"/>
        </a:solidFill>
        <a:latin typeface="+mn-lt"/>
        <a:ea typeface="+mn-ea"/>
        <a:cs typeface="+mn-cs"/>
      </a:defRPr>
    </a:lvl4pPr>
    <a:lvl5pPr marL="1828170" algn="l" defTabSz="914086" rtl="0" eaLnBrk="1" latinLnBrk="0" hangingPunct="1">
      <a:defRPr sz="1200" kern="1200">
        <a:solidFill>
          <a:schemeClr val="tx1"/>
        </a:solidFill>
        <a:latin typeface="+mn-lt"/>
        <a:ea typeface="+mn-ea"/>
        <a:cs typeface="+mn-cs"/>
      </a:defRPr>
    </a:lvl5pPr>
    <a:lvl6pPr marL="2285214" algn="l" defTabSz="914086" rtl="0" eaLnBrk="1" latinLnBrk="0" hangingPunct="1">
      <a:defRPr sz="1200" kern="1200">
        <a:solidFill>
          <a:schemeClr val="tx1"/>
        </a:solidFill>
        <a:latin typeface="+mn-lt"/>
        <a:ea typeface="+mn-ea"/>
        <a:cs typeface="+mn-cs"/>
      </a:defRPr>
    </a:lvl6pPr>
    <a:lvl7pPr marL="2742254" algn="l" defTabSz="914086" rtl="0" eaLnBrk="1" latinLnBrk="0" hangingPunct="1">
      <a:defRPr sz="1200" kern="1200">
        <a:solidFill>
          <a:schemeClr val="tx1"/>
        </a:solidFill>
        <a:latin typeface="+mn-lt"/>
        <a:ea typeface="+mn-ea"/>
        <a:cs typeface="+mn-cs"/>
      </a:defRPr>
    </a:lvl7pPr>
    <a:lvl8pPr marL="3199298" algn="l" defTabSz="914086" rtl="0" eaLnBrk="1" latinLnBrk="0" hangingPunct="1">
      <a:defRPr sz="1200" kern="1200">
        <a:solidFill>
          <a:schemeClr val="tx1"/>
        </a:solidFill>
        <a:latin typeface="+mn-lt"/>
        <a:ea typeface="+mn-ea"/>
        <a:cs typeface="+mn-cs"/>
      </a:defRPr>
    </a:lvl8pPr>
    <a:lvl9pPr marL="3656340" algn="l" defTabSz="9140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50E378-245D-4AF3-8D08-B2584B6B7DBE}" type="slidenum">
              <a:rPr lang="en-US" smtClean="0"/>
              <a:pPr fontAlgn="base">
                <a:spcBef>
                  <a:spcPct val="0"/>
                </a:spcBef>
                <a:spcAft>
                  <a:spcPct val="0"/>
                </a:spcAft>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xmlns="" val="296071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xmlns="" val="236656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xmlns="" val="123347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5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AF940D-9DDF-44FD-ACFF-5C4328E5CBF2}" type="slidenum">
              <a:rPr lang="en-US" smtClean="0"/>
              <a:pPr fontAlgn="base">
                <a:spcBef>
                  <a:spcPct val="0"/>
                </a:spcBef>
                <a:spcAft>
                  <a:spcPct val="0"/>
                </a:spcAft>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2CA6963-AA64-4D41-BF6F-336C22663C16}" type="slidenum">
              <a:rPr lang="en-IN" smtClean="0"/>
              <a:pPr/>
              <a:t>67</a:t>
            </a:fld>
            <a:endParaRPr lang="en-IN"/>
          </a:p>
        </p:txBody>
      </p:sp>
    </p:spTree>
    <p:extLst>
      <p:ext uri="{BB962C8B-B14F-4D97-AF65-F5344CB8AC3E}">
        <p14:creationId xmlns:p14="http://schemas.microsoft.com/office/powerpoint/2010/main" xmlns="" val="107217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43" indent="0" algn="ctr">
              <a:buNone/>
              <a:defRPr>
                <a:solidFill>
                  <a:schemeClr val="tx1">
                    <a:tint val="75000"/>
                  </a:schemeClr>
                </a:solidFill>
              </a:defRPr>
            </a:lvl2pPr>
            <a:lvl3pPr marL="914086" indent="0" algn="ctr">
              <a:buNone/>
              <a:defRPr>
                <a:solidFill>
                  <a:schemeClr val="tx1">
                    <a:tint val="75000"/>
                  </a:schemeClr>
                </a:solidFill>
              </a:defRPr>
            </a:lvl3pPr>
            <a:lvl4pPr marL="1371127" indent="0" algn="ctr">
              <a:buNone/>
              <a:defRPr>
                <a:solidFill>
                  <a:schemeClr val="tx1">
                    <a:tint val="75000"/>
                  </a:schemeClr>
                </a:solidFill>
              </a:defRPr>
            </a:lvl4pPr>
            <a:lvl5pPr marL="1828170" indent="0" algn="ctr">
              <a:buNone/>
              <a:defRPr>
                <a:solidFill>
                  <a:schemeClr val="tx1">
                    <a:tint val="75000"/>
                  </a:schemeClr>
                </a:solidFill>
              </a:defRPr>
            </a:lvl5pPr>
            <a:lvl6pPr marL="2285214" indent="0" algn="ctr">
              <a:buNone/>
              <a:defRPr>
                <a:solidFill>
                  <a:schemeClr val="tx1">
                    <a:tint val="75000"/>
                  </a:schemeClr>
                </a:solidFill>
              </a:defRPr>
            </a:lvl6pPr>
            <a:lvl7pPr marL="2742254" indent="0" algn="ctr">
              <a:buNone/>
              <a:defRPr>
                <a:solidFill>
                  <a:schemeClr val="tx1">
                    <a:tint val="75000"/>
                  </a:schemeClr>
                </a:solidFill>
              </a:defRPr>
            </a:lvl7pPr>
            <a:lvl8pPr marL="3199298" indent="0" algn="ctr">
              <a:buNone/>
              <a:defRPr>
                <a:solidFill>
                  <a:schemeClr val="tx1">
                    <a:tint val="75000"/>
                  </a:schemeClr>
                </a:solidFill>
              </a:defRPr>
            </a:lvl8pPr>
            <a:lvl9pPr marL="36563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B79B86-62F3-4904-946C-86732A7F12D5}" type="datetime1">
              <a:rPr lang="en-US" smtClean="0"/>
              <a:t>11/30/2024</a:t>
            </a:fld>
            <a:endParaRPr lang="en-US"/>
          </a:p>
        </p:txBody>
      </p:sp>
      <p:sp>
        <p:nvSpPr>
          <p:cNvPr id="5" name="Footer Placeholder 4"/>
          <p:cNvSpPr>
            <a:spLocks noGrp="1"/>
          </p:cNvSpPr>
          <p:nvPr>
            <p:ph type="ftr" sz="quarter" idx="11"/>
          </p:nvPr>
        </p:nvSpPr>
        <p:spPr/>
        <p:txBody>
          <a:bodyPr/>
          <a:lstStyle/>
          <a:p>
            <a:r>
              <a:rPr lang="en-US" smtClean="0"/>
              <a:t>Ms.Rishi Singhal           AOE-0772 and WC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AED34-5897-4489-86C8-84CD8388AEB1}" type="datetime1">
              <a:rPr lang="en-US" smtClean="0"/>
              <a:t>11/30/2024</a:t>
            </a:fld>
            <a:endParaRPr lang="en-US"/>
          </a:p>
        </p:txBody>
      </p:sp>
      <p:sp>
        <p:nvSpPr>
          <p:cNvPr id="5" name="Footer Placeholder 4"/>
          <p:cNvSpPr>
            <a:spLocks noGrp="1"/>
          </p:cNvSpPr>
          <p:nvPr>
            <p:ph type="ftr" sz="quarter" idx="11"/>
          </p:nvPr>
        </p:nvSpPr>
        <p:spPr/>
        <p:txBody>
          <a:bodyPr/>
          <a:lstStyle/>
          <a:p>
            <a:r>
              <a:rPr lang="en-US" smtClean="0"/>
              <a:t>Ms.Rishi Singhal           AOE-0772 and WC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23529E-905D-41F8-A682-58A3C4E18A77}" type="datetime1">
              <a:rPr lang="en-US" smtClean="0"/>
              <a:t>11/30/2024</a:t>
            </a:fld>
            <a:endParaRPr lang="en-US"/>
          </a:p>
        </p:txBody>
      </p:sp>
      <p:sp>
        <p:nvSpPr>
          <p:cNvPr id="5" name="Footer Placeholder 4"/>
          <p:cNvSpPr>
            <a:spLocks noGrp="1"/>
          </p:cNvSpPr>
          <p:nvPr>
            <p:ph type="ftr" sz="quarter" idx="11"/>
          </p:nvPr>
        </p:nvSpPr>
        <p:spPr/>
        <p:txBody>
          <a:bodyPr/>
          <a:lstStyle/>
          <a:p>
            <a:r>
              <a:rPr lang="en-US" smtClean="0"/>
              <a:t>Ms.Rishi Singhal           AOE-0772 and WC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43" indent="0" algn="ctr">
              <a:buNone/>
              <a:defRPr>
                <a:solidFill>
                  <a:schemeClr val="tx1">
                    <a:tint val="75000"/>
                  </a:schemeClr>
                </a:solidFill>
              </a:defRPr>
            </a:lvl2pPr>
            <a:lvl3pPr marL="914086" indent="0" algn="ctr">
              <a:buNone/>
              <a:defRPr>
                <a:solidFill>
                  <a:schemeClr val="tx1">
                    <a:tint val="75000"/>
                  </a:schemeClr>
                </a:solidFill>
              </a:defRPr>
            </a:lvl3pPr>
            <a:lvl4pPr marL="1371127" indent="0" algn="ctr">
              <a:buNone/>
              <a:defRPr>
                <a:solidFill>
                  <a:schemeClr val="tx1">
                    <a:tint val="75000"/>
                  </a:schemeClr>
                </a:solidFill>
              </a:defRPr>
            </a:lvl4pPr>
            <a:lvl5pPr marL="1828170" indent="0" algn="ctr">
              <a:buNone/>
              <a:defRPr>
                <a:solidFill>
                  <a:schemeClr val="tx1">
                    <a:tint val="75000"/>
                  </a:schemeClr>
                </a:solidFill>
              </a:defRPr>
            </a:lvl5pPr>
            <a:lvl6pPr marL="2285214" indent="0" algn="ctr">
              <a:buNone/>
              <a:defRPr>
                <a:solidFill>
                  <a:schemeClr val="tx1">
                    <a:tint val="75000"/>
                  </a:schemeClr>
                </a:solidFill>
              </a:defRPr>
            </a:lvl6pPr>
            <a:lvl7pPr marL="2742254" indent="0" algn="ctr">
              <a:buNone/>
              <a:defRPr>
                <a:solidFill>
                  <a:schemeClr val="tx1">
                    <a:tint val="75000"/>
                  </a:schemeClr>
                </a:solidFill>
              </a:defRPr>
            </a:lvl7pPr>
            <a:lvl8pPr marL="3199298" indent="0" algn="ctr">
              <a:buNone/>
              <a:defRPr>
                <a:solidFill>
                  <a:schemeClr val="tx1">
                    <a:tint val="75000"/>
                  </a:schemeClr>
                </a:solidFill>
              </a:defRPr>
            </a:lvl8pPr>
            <a:lvl9pPr marL="36563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663B52-7C9A-4700-8463-54CA49685AEC}"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9726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8BF625-C962-4148-BC92-7A520676C1D3}"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70519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043" indent="0">
              <a:buNone/>
              <a:defRPr sz="1800">
                <a:solidFill>
                  <a:schemeClr val="tx1">
                    <a:tint val="75000"/>
                  </a:schemeClr>
                </a:solidFill>
              </a:defRPr>
            </a:lvl2pPr>
            <a:lvl3pPr marL="914086" indent="0">
              <a:buNone/>
              <a:defRPr sz="1600">
                <a:solidFill>
                  <a:schemeClr val="tx1">
                    <a:tint val="75000"/>
                  </a:schemeClr>
                </a:solidFill>
              </a:defRPr>
            </a:lvl3pPr>
            <a:lvl4pPr marL="1371127" indent="0">
              <a:buNone/>
              <a:defRPr sz="1400">
                <a:solidFill>
                  <a:schemeClr val="tx1">
                    <a:tint val="75000"/>
                  </a:schemeClr>
                </a:solidFill>
              </a:defRPr>
            </a:lvl4pPr>
            <a:lvl5pPr marL="1828170" indent="0">
              <a:buNone/>
              <a:defRPr sz="1400">
                <a:solidFill>
                  <a:schemeClr val="tx1">
                    <a:tint val="75000"/>
                  </a:schemeClr>
                </a:solidFill>
              </a:defRPr>
            </a:lvl5pPr>
            <a:lvl6pPr marL="2285214" indent="0">
              <a:buNone/>
              <a:defRPr sz="1400">
                <a:solidFill>
                  <a:schemeClr val="tx1">
                    <a:tint val="75000"/>
                  </a:schemeClr>
                </a:solidFill>
              </a:defRPr>
            </a:lvl6pPr>
            <a:lvl7pPr marL="2742254" indent="0">
              <a:buNone/>
              <a:defRPr sz="1400">
                <a:solidFill>
                  <a:schemeClr val="tx1">
                    <a:tint val="75000"/>
                  </a:schemeClr>
                </a:solidFill>
              </a:defRPr>
            </a:lvl7pPr>
            <a:lvl8pPr marL="3199298" indent="0">
              <a:buNone/>
              <a:defRPr sz="1400">
                <a:solidFill>
                  <a:schemeClr val="tx1">
                    <a:tint val="75000"/>
                  </a:schemeClr>
                </a:solidFill>
              </a:defRPr>
            </a:lvl8pPr>
            <a:lvl9pPr marL="365634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02517-D196-42FB-9F3F-A8F9EE4FB2CD}"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182769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67C76E-4DB2-4366-9FF5-7548E315CEB6}" type="datetime1">
              <a:rPr lang="en-US" smtClean="0">
                <a:solidFill>
                  <a:prstClr val="black">
                    <a:tint val="75000"/>
                  </a:prstClr>
                </a:solidFill>
              </a:rPr>
              <a:t>11/30/2024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615259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043" indent="0">
              <a:buNone/>
              <a:defRPr sz="2000" b="1"/>
            </a:lvl2pPr>
            <a:lvl3pPr marL="914086" indent="0">
              <a:buNone/>
              <a:defRPr sz="1800" b="1"/>
            </a:lvl3pPr>
            <a:lvl4pPr marL="1371127" indent="0">
              <a:buNone/>
              <a:defRPr sz="1600" b="1"/>
            </a:lvl4pPr>
            <a:lvl5pPr marL="1828170" indent="0">
              <a:buNone/>
              <a:defRPr sz="1600" b="1"/>
            </a:lvl5pPr>
            <a:lvl6pPr marL="2285214" indent="0">
              <a:buNone/>
              <a:defRPr sz="1600" b="1"/>
            </a:lvl6pPr>
            <a:lvl7pPr marL="2742254" indent="0">
              <a:buNone/>
              <a:defRPr sz="1600" b="1"/>
            </a:lvl7pPr>
            <a:lvl8pPr marL="3199298" indent="0">
              <a:buNone/>
              <a:defRPr sz="1600" b="1"/>
            </a:lvl8pPr>
            <a:lvl9pPr marL="365634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043" indent="0">
              <a:buNone/>
              <a:defRPr sz="2000" b="1"/>
            </a:lvl2pPr>
            <a:lvl3pPr marL="914086" indent="0">
              <a:buNone/>
              <a:defRPr sz="1800" b="1"/>
            </a:lvl3pPr>
            <a:lvl4pPr marL="1371127" indent="0">
              <a:buNone/>
              <a:defRPr sz="1600" b="1"/>
            </a:lvl4pPr>
            <a:lvl5pPr marL="1828170" indent="0">
              <a:buNone/>
              <a:defRPr sz="1600" b="1"/>
            </a:lvl5pPr>
            <a:lvl6pPr marL="2285214" indent="0">
              <a:buNone/>
              <a:defRPr sz="1600" b="1"/>
            </a:lvl6pPr>
            <a:lvl7pPr marL="2742254" indent="0">
              <a:buNone/>
              <a:defRPr sz="1600" b="1"/>
            </a:lvl7pPr>
            <a:lvl8pPr marL="3199298" indent="0">
              <a:buNone/>
              <a:defRPr sz="1600" b="1"/>
            </a:lvl8pPr>
            <a:lvl9pPr marL="365634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85185E-E298-463C-8F52-1D04D80C1606}" type="datetime1">
              <a:rPr lang="en-US" smtClean="0">
                <a:solidFill>
                  <a:prstClr val="black">
                    <a:tint val="75000"/>
                  </a:prstClr>
                </a:solidFill>
              </a:rPr>
              <a:t>11/30/2024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90236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D8D73C-37AD-4382-9C72-383EAFBD0729}" type="datetime1">
              <a:rPr lang="en-US" smtClean="0">
                <a:solidFill>
                  <a:prstClr val="black">
                    <a:tint val="75000"/>
                  </a:prstClr>
                </a:solidFill>
              </a:rPr>
              <a:t>11/30/2024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11377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B3D28-1D73-4C5F-9FDB-B74B777F5DB5}" type="datetime1">
              <a:rPr lang="en-US" smtClean="0">
                <a:solidFill>
                  <a:prstClr val="black">
                    <a:tint val="75000"/>
                  </a:prstClr>
                </a:solidFill>
              </a:rPr>
              <a:t>11/30/2024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673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043" indent="0">
              <a:buNone/>
              <a:defRPr sz="1200"/>
            </a:lvl2pPr>
            <a:lvl3pPr marL="914086" indent="0">
              <a:buNone/>
              <a:defRPr sz="1000"/>
            </a:lvl3pPr>
            <a:lvl4pPr marL="1371127" indent="0">
              <a:buNone/>
              <a:defRPr sz="900"/>
            </a:lvl4pPr>
            <a:lvl5pPr marL="1828170" indent="0">
              <a:buNone/>
              <a:defRPr sz="900"/>
            </a:lvl5pPr>
            <a:lvl6pPr marL="2285214" indent="0">
              <a:buNone/>
              <a:defRPr sz="900"/>
            </a:lvl6pPr>
            <a:lvl7pPr marL="2742254" indent="0">
              <a:buNone/>
              <a:defRPr sz="900"/>
            </a:lvl7pPr>
            <a:lvl8pPr marL="3199298" indent="0">
              <a:buNone/>
              <a:defRPr sz="900"/>
            </a:lvl8pPr>
            <a:lvl9pPr marL="36563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6A2EA-E2AE-4CE3-AA47-0F9E5A256983}" type="datetime1">
              <a:rPr lang="en-US" smtClean="0">
                <a:solidFill>
                  <a:prstClr val="black">
                    <a:tint val="75000"/>
                  </a:prstClr>
                </a:solidFill>
              </a:rPr>
              <a:t>11/30/2024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3179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DB5D38-0E1B-4FAF-8F44-964CB530B4CA}" type="datetime1">
              <a:rPr lang="en-US" smtClean="0"/>
              <a:t>11/30/2024</a:t>
            </a:fld>
            <a:endParaRPr lang="en-US"/>
          </a:p>
        </p:txBody>
      </p:sp>
      <p:sp>
        <p:nvSpPr>
          <p:cNvPr id="5" name="Footer Placeholder 4"/>
          <p:cNvSpPr>
            <a:spLocks noGrp="1"/>
          </p:cNvSpPr>
          <p:nvPr>
            <p:ph type="ftr" sz="quarter" idx="11"/>
          </p:nvPr>
        </p:nvSpPr>
        <p:spPr/>
        <p:txBody>
          <a:bodyPr/>
          <a:lstStyle/>
          <a:p>
            <a:r>
              <a:rPr lang="en-US" smtClean="0"/>
              <a:t>Ms.Rishi Singhal           AOE-0772 and WC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43" indent="0">
              <a:buNone/>
              <a:defRPr sz="2800"/>
            </a:lvl2pPr>
            <a:lvl3pPr marL="914086" indent="0">
              <a:buNone/>
              <a:defRPr sz="2400"/>
            </a:lvl3pPr>
            <a:lvl4pPr marL="1371127" indent="0">
              <a:buNone/>
              <a:defRPr sz="2000"/>
            </a:lvl4pPr>
            <a:lvl5pPr marL="1828170" indent="0">
              <a:buNone/>
              <a:defRPr sz="2000"/>
            </a:lvl5pPr>
            <a:lvl6pPr marL="2285214" indent="0">
              <a:buNone/>
              <a:defRPr sz="2000"/>
            </a:lvl6pPr>
            <a:lvl7pPr marL="2742254" indent="0">
              <a:buNone/>
              <a:defRPr sz="2000"/>
            </a:lvl7pPr>
            <a:lvl8pPr marL="3199298" indent="0">
              <a:buNone/>
              <a:defRPr sz="2000"/>
            </a:lvl8pPr>
            <a:lvl9pPr marL="365634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43" indent="0">
              <a:buNone/>
              <a:defRPr sz="1200"/>
            </a:lvl2pPr>
            <a:lvl3pPr marL="914086" indent="0">
              <a:buNone/>
              <a:defRPr sz="1000"/>
            </a:lvl3pPr>
            <a:lvl4pPr marL="1371127" indent="0">
              <a:buNone/>
              <a:defRPr sz="900"/>
            </a:lvl4pPr>
            <a:lvl5pPr marL="1828170" indent="0">
              <a:buNone/>
              <a:defRPr sz="900"/>
            </a:lvl5pPr>
            <a:lvl6pPr marL="2285214" indent="0">
              <a:buNone/>
              <a:defRPr sz="900"/>
            </a:lvl6pPr>
            <a:lvl7pPr marL="2742254" indent="0">
              <a:buNone/>
              <a:defRPr sz="900"/>
            </a:lvl7pPr>
            <a:lvl8pPr marL="3199298" indent="0">
              <a:buNone/>
              <a:defRPr sz="900"/>
            </a:lvl8pPr>
            <a:lvl9pPr marL="36563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A5A8F-1B79-4ABD-8602-1F29DFECA459}" type="datetime1">
              <a:rPr lang="en-US" smtClean="0">
                <a:solidFill>
                  <a:prstClr val="black">
                    <a:tint val="75000"/>
                  </a:prstClr>
                </a:solidFill>
              </a:rPr>
              <a:t>11/30/2024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11416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773E0A-030B-40E4-9981-16282A77D416}"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31745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5E13C9-8B08-4DA8-A91D-E27F45087C9B}"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59377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043" indent="0">
              <a:buNone/>
              <a:defRPr sz="1800">
                <a:solidFill>
                  <a:schemeClr val="tx1">
                    <a:tint val="75000"/>
                  </a:schemeClr>
                </a:solidFill>
              </a:defRPr>
            </a:lvl2pPr>
            <a:lvl3pPr marL="914086" indent="0">
              <a:buNone/>
              <a:defRPr sz="1600">
                <a:solidFill>
                  <a:schemeClr val="tx1">
                    <a:tint val="75000"/>
                  </a:schemeClr>
                </a:solidFill>
              </a:defRPr>
            </a:lvl3pPr>
            <a:lvl4pPr marL="1371127" indent="0">
              <a:buNone/>
              <a:defRPr sz="1400">
                <a:solidFill>
                  <a:schemeClr val="tx1">
                    <a:tint val="75000"/>
                  </a:schemeClr>
                </a:solidFill>
              </a:defRPr>
            </a:lvl4pPr>
            <a:lvl5pPr marL="1828170" indent="0">
              <a:buNone/>
              <a:defRPr sz="1400">
                <a:solidFill>
                  <a:schemeClr val="tx1">
                    <a:tint val="75000"/>
                  </a:schemeClr>
                </a:solidFill>
              </a:defRPr>
            </a:lvl5pPr>
            <a:lvl6pPr marL="2285214" indent="0">
              <a:buNone/>
              <a:defRPr sz="1400">
                <a:solidFill>
                  <a:schemeClr val="tx1">
                    <a:tint val="75000"/>
                  </a:schemeClr>
                </a:solidFill>
              </a:defRPr>
            </a:lvl6pPr>
            <a:lvl7pPr marL="2742254" indent="0">
              <a:buNone/>
              <a:defRPr sz="1400">
                <a:solidFill>
                  <a:schemeClr val="tx1">
                    <a:tint val="75000"/>
                  </a:schemeClr>
                </a:solidFill>
              </a:defRPr>
            </a:lvl7pPr>
            <a:lvl8pPr marL="3199298" indent="0">
              <a:buNone/>
              <a:defRPr sz="1400">
                <a:solidFill>
                  <a:schemeClr val="tx1">
                    <a:tint val="75000"/>
                  </a:schemeClr>
                </a:solidFill>
              </a:defRPr>
            </a:lvl8pPr>
            <a:lvl9pPr marL="365634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A5C409-ACF8-464A-AC9C-3456685A62FF}" type="datetime1">
              <a:rPr lang="en-US" smtClean="0"/>
              <a:t>11/30/2024</a:t>
            </a:fld>
            <a:endParaRPr lang="en-US"/>
          </a:p>
        </p:txBody>
      </p:sp>
      <p:sp>
        <p:nvSpPr>
          <p:cNvPr id="5" name="Footer Placeholder 4"/>
          <p:cNvSpPr>
            <a:spLocks noGrp="1"/>
          </p:cNvSpPr>
          <p:nvPr>
            <p:ph type="ftr" sz="quarter" idx="11"/>
          </p:nvPr>
        </p:nvSpPr>
        <p:spPr/>
        <p:txBody>
          <a:bodyPr/>
          <a:lstStyle/>
          <a:p>
            <a:r>
              <a:rPr lang="en-US" smtClean="0"/>
              <a:t>Ms.Rishi Singhal           AOE-0772 and WC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568990-CE39-493E-A613-8DE16AA5AE8A}" type="datetime1">
              <a:rPr lang="en-US" smtClean="0"/>
              <a:t>11/30/2024</a:t>
            </a:fld>
            <a:endParaRPr lang="en-US"/>
          </a:p>
        </p:txBody>
      </p:sp>
      <p:sp>
        <p:nvSpPr>
          <p:cNvPr id="6" name="Footer Placeholder 5"/>
          <p:cNvSpPr>
            <a:spLocks noGrp="1"/>
          </p:cNvSpPr>
          <p:nvPr>
            <p:ph type="ftr" sz="quarter" idx="11"/>
          </p:nvPr>
        </p:nvSpPr>
        <p:spPr/>
        <p:txBody>
          <a:bodyPr/>
          <a:lstStyle/>
          <a:p>
            <a:r>
              <a:rPr lang="en-US" smtClean="0"/>
              <a:t>Ms.Rishi Singhal           AOE-0772 and WC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043" indent="0">
              <a:buNone/>
              <a:defRPr sz="2000" b="1"/>
            </a:lvl2pPr>
            <a:lvl3pPr marL="914086" indent="0">
              <a:buNone/>
              <a:defRPr sz="1800" b="1"/>
            </a:lvl3pPr>
            <a:lvl4pPr marL="1371127" indent="0">
              <a:buNone/>
              <a:defRPr sz="1600" b="1"/>
            </a:lvl4pPr>
            <a:lvl5pPr marL="1828170" indent="0">
              <a:buNone/>
              <a:defRPr sz="1600" b="1"/>
            </a:lvl5pPr>
            <a:lvl6pPr marL="2285214" indent="0">
              <a:buNone/>
              <a:defRPr sz="1600" b="1"/>
            </a:lvl6pPr>
            <a:lvl7pPr marL="2742254" indent="0">
              <a:buNone/>
              <a:defRPr sz="1600" b="1"/>
            </a:lvl7pPr>
            <a:lvl8pPr marL="3199298" indent="0">
              <a:buNone/>
              <a:defRPr sz="1600" b="1"/>
            </a:lvl8pPr>
            <a:lvl9pPr marL="365634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043" indent="0">
              <a:buNone/>
              <a:defRPr sz="2000" b="1"/>
            </a:lvl2pPr>
            <a:lvl3pPr marL="914086" indent="0">
              <a:buNone/>
              <a:defRPr sz="1800" b="1"/>
            </a:lvl3pPr>
            <a:lvl4pPr marL="1371127" indent="0">
              <a:buNone/>
              <a:defRPr sz="1600" b="1"/>
            </a:lvl4pPr>
            <a:lvl5pPr marL="1828170" indent="0">
              <a:buNone/>
              <a:defRPr sz="1600" b="1"/>
            </a:lvl5pPr>
            <a:lvl6pPr marL="2285214" indent="0">
              <a:buNone/>
              <a:defRPr sz="1600" b="1"/>
            </a:lvl6pPr>
            <a:lvl7pPr marL="2742254" indent="0">
              <a:buNone/>
              <a:defRPr sz="1600" b="1"/>
            </a:lvl7pPr>
            <a:lvl8pPr marL="3199298" indent="0">
              <a:buNone/>
              <a:defRPr sz="1600" b="1"/>
            </a:lvl8pPr>
            <a:lvl9pPr marL="365634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238781-58F3-43CD-9E02-76CF9EC3426F}" type="datetime1">
              <a:rPr lang="en-US" smtClean="0"/>
              <a:t>11/30/2024</a:t>
            </a:fld>
            <a:endParaRPr lang="en-US"/>
          </a:p>
        </p:txBody>
      </p:sp>
      <p:sp>
        <p:nvSpPr>
          <p:cNvPr id="8" name="Footer Placeholder 7"/>
          <p:cNvSpPr>
            <a:spLocks noGrp="1"/>
          </p:cNvSpPr>
          <p:nvPr>
            <p:ph type="ftr" sz="quarter" idx="11"/>
          </p:nvPr>
        </p:nvSpPr>
        <p:spPr/>
        <p:txBody>
          <a:bodyPr/>
          <a:lstStyle/>
          <a:p>
            <a:r>
              <a:rPr lang="en-US" smtClean="0"/>
              <a:t>Ms.Rishi Singhal           AOE-0772 and WC               Unit- 5</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ECC34-5994-4F50-B42B-2819836AAF36}" type="datetime1">
              <a:rPr lang="en-US" smtClean="0"/>
              <a:t>11/30/2024</a:t>
            </a:fld>
            <a:endParaRPr lang="en-US"/>
          </a:p>
        </p:txBody>
      </p:sp>
      <p:sp>
        <p:nvSpPr>
          <p:cNvPr id="4" name="Footer Placeholder 3"/>
          <p:cNvSpPr>
            <a:spLocks noGrp="1"/>
          </p:cNvSpPr>
          <p:nvPr>
            <p:ph type="ftr" sz="quarter" idx="11"/>
          </p:nvPr>
        </p:nvSpPr>
        <p:spPr/>
        <p:txBody>
          <a:bodyPr/>
          <a:lstStyle/>
          <a:p>
            <a:r>
              <a:rPr lang="en-US" smtClean="0"/>
              <a:t>Ms.Rishi Singhal           AOE-0772 and WC               Unit- 5</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6E5C6-0CFD-484E-8635-8ED8B877B0DB}" type="datetime1">
              <a:rPr lang="en-US" smtClean="0"/>
              <a:t>11/30/2024</a:t>
            </a:fld>
            <a:endParaRPr lang="en-US"/>
          </a:p>
        </p:txBody>
      </p:sp>
      <p:sp>
        <p:nvSpPr>
          <p:cNvPr id="3" name="Footer Placeholder 2"/>
          <p:cNvSpPr>
            <a:spLocks noGrp="1"/>
          </p:cNvSpPr>
          <p:nvPr>
            <p:ph type="ftr" sz="quarter" idx="11"/>
          </p:nvPr>
        </p:nvSpPr>
        <p:spPr/>
        <p:txBody>
          <a:bodyPr/>
          <a:lstStyle/>
          <a:p>
            <a:r>
              <a:rPr lang="en-US" smtClean="0"/>
              <a:t>Ms.Rishi Singhal           AOE-0772 and WC               Unit- 5</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043" indent="0">
              <a:buNone/>
              <a:defRPr sz="1200"/>
            </a:lvl2pPr>
            <a:lvl3pPr marL="914086" indent="0">
              <a:buNone/>
              <a:defRPr sz="1000"/>
            </a:lvl3pPr>
            <a:lvl4pPr marL="1371127" indent="0">
              <a:buNone/>
              <a:defRPr sz="900"/>
            </a:lvl4pPr>
            <a:lvl5pPr marL="1828170" indent="0">
              <a:buNone/>
              <a:defRPr sz="900"/>
            </a:lvl5pPr>
            <a:lvl6pPr marL="2285214" indent="0">
              <a:buNone/>
              <a:defRPr sz="900"/>
            </a:lvl6pPr>
            <a:lvl7pPr marL="2742254" indent="0">
              <a:buNone/>
              <a:defRPr sz="900"/>
            </a:lvl7pPr>
            <a:lvl8pPr marL="3199298" indent="0">
              <a:buNone/>
              <a:defRPr sz="900"/>
            </a:lvl8pPr>
            <a:lvl9pPr marL="36563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5C997-AE47-410E-9AD5-17D0F80B9D21}" type="datetime1">
              <a:rPr lang="en-US" smtClean="0"/>
              <a:t>11/30/2024</a:t>
            </a:fld>
            <a:endParaRPr lang="en-US"/>
          </a:p>
        </p:txBody>
      </p:sp>
      <p:sp>
        <p:nvSpPr>
          <p:cNvPr id="6" name="Footer Placeholder 5"/>
          <p:cNvSpPr>
            <a:spLocks noGrp="1"/>
          </p:cNvSpPr>
          <p:nvPr>
            <p:ph type="ftr" sz="quarter" idx="11"/>
          </p:nvPr>
        </p:nvSpPr>
        <p:spPr/>
        <p:txBody>
          <a:bodyPr/>
          <a:lstStyle/>
          <a:p>
            <a:r>
              <a:rPr lang="en-US" smtClean="0"/>
              <a:t>Ms.Rishi Singhal           AOE-0772 and WC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43" indent="0">
              <a:buNone/>
              <a:defRPr sz="2800"/>
            </a:lvl2pPr>
            <a:lvl3pPr marL="914086" indent="0">
              <a:buNone/>
              <a:defRPr sz="2400"/>
            </a:lvl3pPr>
            <a:lvl4pPr marL="1371127" indent="0">
              <a:buNone/>
              <a:defRPr sz="2000"/>
            </a:lvl4pPr>
            <a:lvl5pPr marL="1828170" indent="0">
              <a:buNone/>
              <a:defRPr sz="2000"/>
            </a:lvl5pPr>
            <a:lvl6pPr marL="2285214" indent="0">
              <a:buNone/>
              <a:defRPr sz="2000"/>
            </a:lvl6pPr>
            <a:lvl7pPr marL="2742254" indent="0">
              <a:buNone/>
              <a:defRPr sz="2000"/>
            </a:lvl7pPr>
            <a:lvl8pPr marL="3199298" indent="0">
              <a:buNone/>
              <a:defRPr sz="2000"/>
            </a:lvl8pPr>
            <a:lvl9pPr marL="365634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43" indent="0">
              <a:buNone/>
              <a:defRPr sz="1200"/>
            </a:lvl2pPr>
            <a:lvl3pPr marL="914086" indent="0">
              <a:buNone/>
              <a:defRPr sz="1000"/>
            </a:lvl3pPr>
            <a:lvl4pPr marL="1371127" indent="0">
              <a:buNone/>
              <a:defRPr sz="900"/>
            </a:lvl4pPr>
            <a:lvl5pPr marL="1828170" indent="0">
              <a:buNone/>
              <a:defRPr sz="900"/>
            </a:lvl5pPr>
            <a:lvl6pPr marL="2285214" indent="0">
              <a:buNone/>
              <a:defRPr sz="900"/>
            </a:lvl6pPr>
            <a:lvl7pPr marL="2742254" indent="0">
              <a:buNone/>
              <a:defRPr sz="900"/>
            </a:lvl7pPr>
            <a:lvl8pPr marL="3199298" indent="0">
              <a:buNone/>
              <a:defRPr sz="900"/>
            </a:lvl8pPr>
            <a:lvl9pPr marL="36563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C53E37-67B2-4295-B302-6A92424B6D67}" type="datetime1">
              <a:rPr lang="en-US" smtClean="0"/>
              <a:t>11/30/2024</a:t>
            </a:fld>
            <a:endParaRPr lang="en-US"/>
          </a:p>
        </p:txBody>
      </p:sp>
      <p:sp>
        <p:nvSpPr>
          <p:cNvPr id="6" name="Footer Placeholder 5"/>
          <p:cNvSpPr>
            <a:spLocks noGrp="1"/>
          </p:cNvSpPr>
          <p:nvPr>
            <p:ph type="ftr" sz="quarter" idx="11"/>
          </p:nvPr>
        </p:nvSpPr>
        <p:spPr/>
        <p:txBody>
          <a:bodyPr/>
          <a:lstStyle/>
          <a:p>
            <a:r>
              <a:rPr lang="en-US" smtClean="0"/>
              <a:t>Ms.Rishi Singhal           AOE-0772 and WC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4"/>
            <a:ext cx="8229600" cy="1143000"/>
          </a:xfrm>
          <a:prstGeom prst="rect">
            <a:avLst/>
          </a:prstGeom>
        </p:spPr>
        <p:txBody>
          <a:bodyPr vert="horz" lIns="91409" tIns="45705" rIns="91409" bIns="45705"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09" tIns="45705" rIns="91409" bIns="457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2" y="6356356"/>
            <a:ext cx="2133600" cy="365125"/>
          </a:xfrm>
          <a:prstGeom prst="rect">
            <a:avLst/>
          </a:prstGeom>
        </p:spPr>
        <p:txBody>
          <a:bodyPr vert="horz" lIns="91409" tIns="45705" rIns="91409" bIns="45705" rtlCol="0" anchor="ctr"/>
          <a:lstStyle>
            <a:lvl1pPr algn="l">
              <a:defRPr sz="1200">
                <a:solidFill>
                  <a:schemeClr val="tx1">
                    <a:tint val="75000"/>
                  </a:schemeClr>
                </a:solidFill>
              </a:defRPr>
            </a:lvl1pPr>
          </a:lstStyle>
          <a:p>
            <a:fld id="{6C262761-9805-4926-BD7D-8094FC431CDE}" type="datetime1">
              <a:rPr lang="en-US" smtClean="0"/>
              <a:t>11/30/2024</a:t>
            </a:fld>
            <a:endParaRPr lang="en-US"/>
          </a:p>
        </p:txBody>
      </p:sp>
      <p:sp>
        <p:nvSpPr>
          <p:cNvPr id="5" name="Footer Placeholder 4"/>
          <p:cNvSpPr>
            <a:spLocks noGrp="1"/>
          </p:cNvSpPr>
          <p:nvPr>
            <p:ph type="ftr" sz="quarter" idx="3"/>
          </p:nvPr>
        </p:nvSpPr>
        <p:spPr>
          <a:xfrm>
            <a:off x="3124206" y="6356356"/>
            <a:ext cx="2895600" cy="365125"/>
          </a:xfrm>
          <a:prstGeom prst="rect">
            <a:avLst/>
          </a:prstGeom>
        </p:spPr>
        <p:txBody>
          <a:bodyPr vert="horz" lIns="91409" tIns="45705" rIns="91409" bIns="45705" rtlCol="0" anchor="ctr"/>
          <a:lstStyle>
            <a:lvl1pPr algn="ctr">
              <a:defRPr sz="1200">
                <a:solidFill>
                  <a:schemeClr val="tx1">
                    <a:tint val="75000"/>
                  </a:schemeClr>
                </a:solidFill>
              </a:defRPr>
            </a:lvl1pPr>
          </a:lstStyle>
          <a:p>
            <a:r>
              <a:rPr lang="en-US" smtClean="0"/>
              <a:t>Ms.Rishi Singhal           AOE-0772 and WC               Unit- 5</a:t>
            </a:r>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09" tIns="45705" rIns="91409" bIns="45705"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086" rtl="0" eaLnBrk="1" latinLnBrk="0" hangingPunct="1">
        <a:spcBef>
          <a:spcPct val="0"/>
        </a:spcBef>
        <a:buNone/>
        <a:defRPr sz="4400" kern="1200">
          <a:solidFill>
            <a:schemeClr val="tx1"/>
          </a:solidFill>
          <a:latin typeface="+mj-lt"/>
          <a:ea typeface="+mj-ea"/>
          <a:cs typeface="+mj-cs"/>
        </a:defRPr>
      </a:lvl1pPr>
    </p:titleStyle>
    <p:bodyStyle>
      <a:lvl1pPr marL="342782" indent="-342782" algn="l" defTabSz="9140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95" indent="-285652" algn="l" defTabSz="9140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606" indent="-228522" algn="l" defTabSz="9140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648"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691"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730"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6"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9"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2"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6" rtl="0" eaLnBrk="1" latinLnBrk="0" hangingPunct="1">
        <a:defRPr sz="1800" kern="1200">
          <a:solidFill>
            <a:schemeClr val="tx1"/>
          </a:solidFill>
          <a:latin typeface="+mn-lt"/>
          <a:ea typeface="+mn-ea"/>
          <a:cs typeface="+mn-cs"/>
        </a:defRPr>
      </a:lvl1pPr>
      <a:lvl2pPr marL="457043" algn="l" defTabSz="914086" rtl="0" eaLnBrk="1" latinLnBrk="0" hangingPunct="1">
        <a:defRPr sz="1800" kern="1200">
          <a:solidFill>
            <a:schemeClr val="tx1"/>
          </a:solidFill>
          <a:latin typeface="+mn-lt"/>
          <a:ea typeface="+mn-ea"/>
          <a:cs typeface="+mn-cs"/>
        </a:defRPr>
      </a:lvl2pPr>
      <a:lvl3pPr marL="914086" algn="l" defTabSz="914086" rtl="0" eaLnBrk="1" latinLnBrk="0" hangingPunct="1">
        <a:defRPr sz="1800" kern="1200">
          <a:solidFill>
            <a:schemeClr val="tx1"/>
          </a:solidFill>
          <a:latin typeface="+mn-lt"/>
          <a:ea typeface="+mn-ea"/>
          <a:cs typeface="+mn-cs"/>
        </a:defRPr>
      </a:lvl3pPr>
      <a:lvl4pPr marL="1371127" algn="l" defTabSz="914086" rtl="0" eaLnBrk="1" latinLnBrk="0" hangingPunct="1">
        <a:defRPr sz="1800" kern="1200">
          <a:solidFill>
            <a:schemeClr val="tx1"/>
          </a:solidFill>
          <a:latin typeface="+mn-lt"/>
          <a:ea typeface="+mn-ea"/>
          <a:cs typeface="+mn-cs"/>
        </a:defRPr>
      </a:lvl4pPr>
      <a:lvl5pPr marL="1828170" algn="l" defTabSz="914086" rtl="0" eaLnBrk="1" latinLnBrk="0" hangingPunct="1">
        <a:defRPr sz="1800" kern="1200">
          <a:solidFill>
            <a:schemeClr val="tx1"/>
          </a:solidFill>
          <a:latin typeface="+mn-lt"/>
          <a:ea typeface="+mn-ea"/>
          <a:cs typeface="+mn-cs"/>
        </a:defRPr>
      </a:lvl5pPr>
      <a:lvl6pPr marL="2285214" algn="l" defTabSz="914086" rtl="0" eaLnBrk="1" latinLnBrk="0" hangingPunct="1">
        <a:defRPr sz="1800" kern="1200">
          <a:solidFill>
            <a:schemeClr val="tx1"/>
          </a:solidFill>
          <a:latin typeface="+mn-lt"/>
          <a:ea typeface="+mn-ea"/>
          <a:cs typeface="+mn-cs"/>
        </a:defRPr>
      </a:lvl6pPr>
      <a:lvl7pPr marL="2742254" algn="l" defTabSz="914086" rtl="0" eaLnBrk="1" latinLnBrk="0" hangingPunct="1">
        <a:defRPr sz="1800" kern="1200">
          <a:solidFill>
            <a:schemeClr val="tx1"/>
          </a:solidFill>
          <a:latin typeface="+mn-lt"/>
          <a:ea typeface="+mn-ea"/>
          <a:cs typeface="+mn-cs"/>
        </a:defRPr>
      </a:lvl7pPr>
      <a:lvl8pPr marL="3199298" algn="l" defTabSz="914086" rtl="0" eaLnBrk="1" latinLnBrk="0" hangingPunct="1">
        <a:defRPr sz="1800" kern="1200">
          <a:solidFill>
            <a:schemeClr val="tx1"/>
          </a:solidFill>
          <a:latin typeface="+mn-lt"/>
          <a:ea typeface="+mn-ea"/>
          <a:cs typeface="+mn-cs"/>
        </a:defRPr>
      </a:lvl8pPr>
      <a:lvl9pPr marL="3656340" algn="l" defTabSz="9140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4"/>
            <a:ext cx="8229600" cy="1143000"/>
          </a:xfrm>
          <a:prstGeom prst="rect">
            <a:avLst/>
          </a:prstGeom>
        </p:spPr>
        <p:txBody>
          <a:bodyPr vert="horz" lIns="91409" tIns="45705" rIns="91409" bIns="45705"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09" tIns="45705" rIns="91409" bIns="457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2" y="6356356"/>
            <a:ext cx="2133600" cy="365125"/>
          </a:xfrm>
          <a:prstGeom prst="rect">
            <a:avLst/>
          </a:prstGeom>
        </p:spPr>
        <p:txBody>
          <a:bodyPr vert="horz" lIns="91409" tIns="45705" rIns="91409" bIns="45705" rtlCol="0" anchor="ctr"/>
          <a:lstStyle>
            <a:lvl1pPr algn="l">
              <a:defRPr sz="1200">
                <a:solidFill>
                  <a:schemeClr val="tx1">
                    <a:tint val="75000"/>
                  </a:schemeClr>
                </a:solidFill>
              </a:defRPr>
            </a:lvl1pPr>
          </a:lstStyle>
          <a:p>
            <a:fld id="{B7E56947-86F5-4906-B4B0-2C70BD19E3DD}" type="datetime1">
              <a:rPr lang="en-US" smtClean="0">
                <a:solidFill>
                  <a:prstClr val="black">
                    <a:tint val="75000"/>
                  </a:prstClr>
                </a:solidFill>
              </a:rPr>
              <a:t>11/30/2024</a:t>
            </a:fld>
            <a:endParaRPr lang="en-US">
              <a:solidFill>
                <a:prstClr val="black">
                  <a:tint val="75000"/>
                </a:prstClr>
              </a:solidFill>
            </a:endParaRPr>
          </a:p>
        </p:txBody>
      </p:sp>
      <p:sp>
        <p:nvSpPr>
          <p:cNvPr id="5" name="Footer Placeholder 4"/>
          <p:cNvSpPr>
            <a:spLocks noGrp="1"/>
          </p:cNvSpPr>
          <p:nvPr>
            <p:ph type="ftr" sz="quarter" idx="3"/>
          </p:nvPr>
        </p:nvSpPr>
        <p:spPr>
          <a:xfrm>
            <a:off x="3124206" y="6356356"/>
            <a:ext cx="2895600" cy="365125"/>
          </a:xfrm>
          <a:prstGeom prst="rect">
            <a:avLst/>
          </a:prstGeom>
        </p:spPr>
        <p:txBody>
          <a:bodyPr vert="horz" lIns="91409" tIns="45705" rIns="91409" bIns="45705" rtlCol="0" anchor="ctr"/>
          <a:lstStyle>
            <a:lvl1pPr algn="ctr">
              <a:defRPr sz="1200">
                <a:solidFill>
                  <a:schemeClr val="tx1">
                    <a:tint val="75000"/>
                  </a:schemeClr>
                </a:solidFill>
              </a:defRPr>
            </a:lvl1pPr>
          </a:lstStyle>
          <a:p>
            <a:r>
              <a:rPr lang="en-US" smtClean="0">
                <a:solidFill>
                  <a:prstClr val="black">
                    <a:tint val="75000"/>
                  </a:prstClr>
                </a:solidFill>
              </a:rPr>
              <a:t>Ms.Rishi Singhal           AOE-0772 and WC               Unit- 5</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09" tIns="45705" rIns="91409" bIns="45705"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88385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086" rtl="0" eaLnBrk="1" latinLnBrk="0" hangingPunct="1">
        <a:spcBef>
          <a:spcPct val="0"/>
        </a:spcBef>
        <a:buNone/>
        <a:defRPr sz="4400" kern="1200">
          <a:solidFill>
            <a:schemeClr val="tx1"/>
          </a:solidFill>
          <a:latin typeface="+mj-lt"/>
          <a:ea typeface="+mj-ea"/>
          <a:cs typeface="+mj-cs"/>
        </a:defRPr>
      </a:lvl1pPr>
    </p:titleStyle>
    <p:bodyStyle>
      <a:lvl1pPr marL="342782" indent="-342782" algn="l" defTabSz="9140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95" indent="-285652" algn="l" defTabSz="9140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606" indent="-228522" algn="l" defTabSz="9140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648"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691"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730"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6"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9"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2" indent="-228522" algn="l" defTabSz="9140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6" rtl="0" eaLnBrk="1" latinLnBrk="0" hangingPunct="1">
        <a:defRPr sz="1800" kern="1200">
          <a:solidFill>
            <a:schemeClr val="tx1"/>
          </a:solidFill>
          <a:latin typeface="+mn-lt"/>
          <a:ea typeface="+mn-ea"/>
          <a:cs typeface="+mn-cs"/>
        </a:defRPr>
      </a:lvl1pPr>
      <a:lvl2pPr marL="457043" algn="l" defTabSz="914086" rtl="0" eaLnBrk="1" latinLnBrk="0" hangingPunct="1">
        <a:defRPr sz="1800" kern="1200">
          <a:solidFill>
            <a:schemeClr val="tx1"/>
          </a:solidFill>
          <a:latin typeface="+mn-lt"/>
          <a:ea typeface="+mn-ea"/>
          <a:cs typeface="+mn-cs"/>
        </a:defRPr>
      </a:lvl2pPr>
      <a:lvl3pPr marL="914086" algn="l" defTabSz="914086" rtl="0" eaLnBrk="1" latinLnBrk="0" hangingPunct="1">
        <a:defRPr sz="1800" kern="1200">
          <a:solidFill>
            <a:schemeClr val="tx1"/>
          </a:solidFill>
          <a:latin typeface="+mn-lt"/>
          <a:ea typeface="+mn-ea"/>
          <a:cs typeface="+mn-cs"/>
        </a:defRPr>
      </a:lvl3pPr>
      <a:lvl4pPr marL="1371127" algn="l" defTabSz="914086" rtl="0" eaLnBrk="1" latinLnBrk="0" hangingPunct="1">
        <a:defRPr sz="1800" kern="1200">
          <a:solidFill>
            <a:schemeClr val="tx1"/>
          </a:solidFill>
          <a:latin typeface="+mn-lt"/>
          <a:ea typeface="+mn-ea"/>
          <a:cs typeface="+mn-cs"/>
        </a:defRPr>
      </a:lvl4pPr>
      <a:lvl5pPr marL="1828170" algn="l" defTabSz="914086" rtl="0" eaLnBrk="1" latinLnBrk="0" hangingPunct="1">
        <a:defRPr sz="1800" kern="1200">
          <a:solidFill>
            <a:schemeClr val="tx1"/>
          </a:solidFill>
          <a:latin typeface="+mn-lt"/>
          <a:ea typeface="+mn-ea"/>
          <a:cs typeface="+mn-cs"/>
        </a:defRPr>
      </a:lvl5pPr>
      <a:lvl6pPr marL="2285214" algn="l" defTabSz="914086" rtl="0" eaLnBrk="1" latinLnBrk="0" hangingPunct="1">
        <a:defRPr sz="1800" kern="1200">
          <a:solidFill>
            <a:schemeClr val="tx1"/>
          </a:solidFill>
          <a:latin typeface="+mn-lt"/>
          <a:ea typeface="+mn-ea"/>
          <a:cs typeface="+mn-cs"/>
        </a:defRPr>
      </a:lvl6pPr>
      <a:lvl7pPr marL="2742254" algn="l" defTabSz="914086" rtl="0" eaLnBrk="1" latinLnBrk="0" hangingPunct="1">
        <a:defRPr sz="1800" kern="1200">
          <a:solidFill>
            <a:schemeClr val="tx1"/>
          </a:solidFill>
          <a:latin typeface="+mn-lt"/>
          <a:ea typeface="+mn-ea"/>
          <a:cs typeface="+mn-cs"/>
        </a:defRPr>
      </a:lvl7pPr>
      <a:lvl8pPr marL="3199298" algn="l" defTabSz="914086" rtl="0" eaLnBrk="1" latinLnBrk="0" hangingPunct="1">
        <a:defRPr sz="1800" kern="1200">
          <a:solidFill>
            <a:schemeClr val="tx1"/>
          </a:solidFill>
          <a:latin typeface="+mn-lt"/>
          <a:ea typeface="+mn-ea"/>
          <a:cs typeface="+mn-cs"/>
        </a:defRPr>
      </a:lvl8pPr>
      <a:lvl9pPr marL="3656340" algn="l" defTabSz="9140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youtu.be/BKf2mN9W6Nk" TargetMode="External"/><Relationship Id="rId13" Type="http://schemas.openxmlformats.org/officeDocument/2006/relationships/hyperlink" Target="https://youtu.be/ixY0Cau4mBM" TargetMode="External"/><Relationship Id="rId3" Type="http://schemas.openxmlformats.org/officeDocument/2006/relationships/image" Target="../media/image1.png"/><Relationship Id="rId7" Type="http://schemas.openxmlformats.org/officeDocument/2006/relationships/hyperlink" Target="https://youtu.be/SFcRtZ30rqs" TargetMode="External"/><Relationship Id="rId12" Type="http://schemas.openxmlformats.org/officeDocument/2006/relationships/hyperlink" Target="https://youtu.be/t3FVP5wuG4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youtu.be/0PWILK-hqbQ" TargetMode="External"/><Relationship Id="rId11" Type="http://schemas.openxmlformats.org/officeDocument/2006/relationships/hyperlink" Target="https://youtu.be/QHqZwBoTJRY" TargetMode="External"/><Relationship Id="rId5" Type="http://schemas.openxmlformats.org/officeDocument/2006/relationships/hyperlink" Target="https://youtu.be/f2wlHL1Sok8" TargetMode="External"/><Relationship Id="rId10" Type="http://schemas.openxmlformats.org/officeDocument/2006/relationships/hyperlink" Target="https://youtu.be/GLmF3YB0pQU" TargetMode="External"/><Relationship Id="rId4" Type="http://schemas.openxmlformats.org/officeDocument/2006/relationships/hyperlink" Target="https://youtu.be/JCGMP37-2EA" TargetMode="External"/><Relationship Id="rId9" Type="http://schemas.openxmlformats.org/officeDocument/2006/relationships/hyperlink" Target="https://youtu.be/tePZhxRLsj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youtu.be/WpOW0eaZuZU" TargetMode="External"/><Relationship Id="rId5" Type="http://schemas.openxmlformats.org/officeDocument/2006/relationships/hyperlink" Target="https://youtu.be/CI9No9Ci9Ro" TargetMode="External"/><Relationship Id="rId4" Type="http://schemas.openxmlformats.org/officeDocument/2006/relationships/hyperlink" Target="https://youtu.be/LXSkpB35cjw"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2400" dirty="0" err="1">
                <a:latin typeface="Times New Roman" pitchFamily="18" charset="0"/>
                <a:cs typeface="Times New Roman" pitchFamily="18" charset="0"/>
              </a:rPr>
              <a:t>Noida</a:t>
            </a:r>
            <a:r>
              <a:rPr lang="en-US" sz="2400" dirty="0">
                <a:latin typeface="Times New Roman" pitchFamily="18" charset="0"/>
                <a:cs typeface="Times New Roman" pitchFamily="18" charset="0"/>
              </a:rPr>
              <a:t> Institute of Engineering and Technology, Greater </a:t>
            </a:r>
            <a:r>
              <a:rPr lang="en-US" sz="2400" dirty="0" err="1">
                <a:latin typeface="Times New Roman" pitchFamily="18" charset="0"/>
                <a:cs typeface="Times New Roman" pitchFamily="18" charset="0"/>
              </a:rPr>
              <a:t>Noida</a:t>
            </a:r>
            <a:endParaRPr lang="en-US" sz="2400" dirty="0">
              <a:latin typeface="Times New Roman" pitchFamily="18" charset="0"/>
              <a:cs typeface="Times New Roman" pitchFamily="18" charset="0"/>
            </a:endParaRPr>
          </a:p>
        </p:txBody>
      </p:sp>
      <p:sp>
        <p:nvSpPr>
          <p:cNvPr id="3" name="Subtitle 2"/>
          <p:cNvSpPr>
            <a:spLocks noGrp="1"/>
          </p:cNvSpPr>
          <p:nvPr>
            <p:ph type="subTitle" idx="1"/>
          </p:nvPr>
        </p:nvSpPr>
        <p:spPr>
          <a:xfrm>
            <a:off x="1447800" y="914400"/>
            <a:ext cx="6400800" cy="1371600"/>
          </a:xfrm>
        </p:spPr>
        <p:style>
          <a:lnRef idx="2">
            <a:schemeClr val="accent5"/>
          </a:lnRef>
          <a:fillRef idx="1">
            <a:schemeClr val="lt1"/>
          </a:fillRef>
          <a:effectRef idx="0">
            <a:schemeClr val="accent5"/>
          </a:effectRef>
          <a:fontRef idx="minor">
            <a:schemeClr val="dk1"/>
          </a:fontRef>
        </p:style>
        <p:txBody>
          <a:bodyPr rtlCol="0">
            <a:normAutofit/>
          </a:bodyPr>
          <a:lstStyle/>
          <a:p>
            <a:pPr eaLnBrk="1" fontAlgn="auto" hangingPunct="1">
              <a:spcAft>
                <a:spcPts val="0"/>
              </a:spcAft>
              <a:buFont typeface="Arial" pitchFamily="34" charset="0"/>
              <a:buNone/>
              <a:defRPr/>
            </a:pPr>
            <a:r>
              <a:rPr lang="en-US" sz="2500" b="1" dirty="0">
                <a:solidFill>
                  <a:schemeClr val="tx1"/>
                </a:solidFill>
                <a:latin typeface="Times New Roman" pitchFamily="18" charset="0"/>
                <a:cs typeface="Times New Roman" pitchFamily="18" charset="0"/>
              </a:rPr>
              <a:t>Wireless Systems &amp; Standards</a:t>
            </a:r>
          </a:p>
        </p:txBody>
      </p:sp>
      <p:pic>
        <p:nvPicPr>
          <p:cNvPr id="2052" name="Picture 2" descr="E:\NIET\Project\xLogo11.png.pagespeed.ic.pydHLuCQEZ.png"/>
          <p:cNvPicPr>
            <a:picLocks noChangeAspect="1" noChangeArrowheads="1"/>
          </p:cNvPicPr>
          <p:nvPr/>
        </p:nvPicPr>
        <p:blipFill>
          <a:blip r:embed="rId3"/>
          <a:srcRect/>
          <a:stretch>
            <a:fillRect/>
          </a:stretch>
        </p:blipFill>
        <p:spPr bwMode="auto">
          <a:xfrm>
            <a:off x="0" y="0"/>
            <a:ext cx="1447800" cy="817563"/>
          </a:xfrm>
          <a:prstGeom prst="rect">
            <a:avLst/>
          </a:prstGeom>
          <a:noFill/>
          <a:ln w="9525">
            <a:noFill/>
            <a:miter lim="800000"/>
            <a:headEnd/>
            <a:tailEnd/>
          </a:ln>
        </p:spPr>
      </p:pic>
      <p:sp>
        <p:nvSpPr>
          <p:cNvPr id="6" name="Subtitle 2"/>
          <p:cNvSpPr txBox="1">
            <a:spLocks/>
          </p:cNvSpPr>
          <p:nvPr/>
        </p:nvSpPr>
        <p:spPr>
          <a:xfrm>
            <a:off x="5257800" y="3962400"/>
            <a:ext cx="35814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400" dirty="0">
                <a:solidFill>
                  <a:schemeClr val="tx1"/>
                </a:solidFill>
                <a:latin typeface="Times New Roman" pitchFamily="18" charset="0"/>
                <a:cs typeface="Times New Roman" pitchFamily="18" charset="0"/>
              </a:rPr>
              <a:t>Mr. </a:t>
            </a:r>
            <a:r>
              <a:rPr lang="en-US" sz="2400" dirty="0" err="1" smtClean="0">
                <a:solidFill>
                  <a:schemeClr val="tx1"/>
                </a:solidFill>
                <a:latin typeface="Times New Roman" pitchFamily="18" charset="0"/>
                <a:cs typeface="Times New Roman" pitchFamily="18" charset="0"/>
              </a:rPr>
              <a:t>Rishi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Singhal</a:t>
            </a:r>
            <a:endParaRPr lang="en-US" sz="2400" dirty="0">
              <a:solidFill>
                <a:schemeClr val="tx1"/>
              </a:solidFill>
              <a:latin typeface="Times New Roman" pitchFamily="18" charset="0"/>
              <a:cs typeface="Times New Roman" pitchFamily="18" charset="0"/>
            </a:endParaRPr>
          </a:p>
          <a:p>
            <a:pPr algn="ctr" fontAlgn="auto">
              <a:spcBef>
                <a:spcPct val="20000"/>
              </a:spcBef>
              <a:spcAft>
                <a:spcPts val="0"/>
              </a:spcAft>
              <a:buFont typeface="Arial" pitchFamily="34" charset="0"/>
              <a:buNone/>
              <a:defRPr/>
            </a:pPr>
            <a:r>
              <a:rPr lang="en-US" sz="2400" smtClean="0">
                <a:solidFill>
                  <a:schemeClr val="tx1"/>
                </a:solidFill>
                <a:latin typeface="Times New Roman" pitchFamily="18" charset="0"/>
                <a:cs typeface="Times New Roman" pitchFamily="18" charset="0"/>
              </a:rPr>
              <a:t>EN</a:t>
            </a:r>
            <a:endParaRPr lang="en-US" sz="2400" dirty="0">
              <a:solidFill>
                <a:schemeClr val="tx1"/>
              </a:solidFill>
              <a:latin typeface="Times New Roman" pitchFamily="18" charset="0"/>
              <a:cs typeface="Times New Roman" pitchFamily="18" charset="0"/>
            </a:endParaRPr>
          </a:p>
          <a:p>
            <a:pPr algn="ctr" fontAlgn="auto">
              <a:spcBef>
                <a:spcPct val="20000"/>
              </a:spcBef>
              <a:spcAft>
                <a:spcPts val="0"/>
              </a:spcAft>
              <a:buFont typeface="Arial" pitchFamily="34" charset="0"/>
              <a:buNone/>
              <a:defRPr/>
            </a:pPr>
            <a:r>
              <a:rPr lang="en-US" sz="2400" dirty="0">
                <a:solidFill>
                  <a:schemeClr val="tx1"/>
                </a:solidFill>
                <a:latin typeface="Times New Roman" pitchFamily="18" charset="0"/>
                <a:cs typeface="Times New Roman" pitchFamily="18" charset="0"/>
              </a:rPr>
              <a:t>Department</a:t>
            </a:r>
          </a:p>
        </p:txBody>
      </p:sp>
      <p:pic>
        <p:nvPicPr>
          <p:cNvPr id="2054" name="Picture 3" descr="C:\Users\Manks\Downloads\128_calendar-schedule-credit-mortgage-date-512.png"/>
          <p:cNvPicPr>
            <a:picLocks noChangeAspect="1" noChangeArrowheads="1"/>
          </p:cNvPicPr>
          <p:nvPr/>
        </p:nvPicPr>
        <p:blipFill>
          <a:blip r:embed="rId4"/>
          <a:srcRect/>
          <a:stretch>
            <a:fillRect/>
          </a:stretch>
        </p:blipFill>
        <p:spPr bwMode="auto">
          <a:xfrm>
            <a:off x="381000" y="5943600"/>
            <a:ext cx="533400" cy="533400"/>
          </a:xfrm>
          <a:prstGeom prst="rect">
            <a:avLst/>
          </a:prstGeom>
          <a:noFill/>
          <a:ln w="9525">
            <a:noFill/>
            <a:miter lim="800000"/>
            <a:headEnd/>
            <a:tailEnd/>
          </a:ln>
        </p:spPr>
      </p:pic>
      <p:sp>
        <p:nvSpPr>
          <p:cNvPr id="9" name="Date Placeholder 8"/>
          <p:cNvSpPr>
            <a:spLocks noGrp="1"/>
          </p:cNvSpPr>
          <p:nvPr>
            <p:ph type="dt" sz="quarter" idx="10"/>
          </p:nvPr>
        </p:nvSpPr>
        <p:spPr>
          <a:xfrm>
            <a:off x="381000" y="6492875"/>
            <a:ext cx="2133600" cy="365125"/>
          </a:xfrm>
        </p:spPr>
        <p:txBody>
          <a:bodyPr/>
          <a:lstStyle/>
          <a:p>
            <a:pPr>
              <a:defRPr/>
            </a:pPr>
            <a:fld id="{82626A0C-348F-41B9-ABC3-0C7CD1C68CC6}" type="datetime1">
              <a:rPr lang="en-US" smtClean="0">
                <a:latin typeface="Times New Roman" pitchFamily="18" charset="0"/>
                <a:cs typeface="Times New Roman" pitchFamily="18" charset="0"/>
              </a:rPr>
              <a:t>11/30/2024</a:t>
            </a:fld>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pPr>
              <a:defRPr/>
            </a:pPr>
            <a:fld id="{14D740CC-0C4C-46EF-8EC1-3D5899FCD413}" type="slidenum">
              <a:rPr lang="en-US">
                <a:latin typeface="Times New Roman" pitchFamily="18" charset="0"/>
                <a:cs typeface="Times New Roman" pitchFamily="18" charset="0"/>
              </a:rPr>
              <a:pPr>
                <a:defRPr/>
              </a:pPr>
              <a:t>1</a:t>
            </a:fld>
            <a:endParaRPr lang="en-US">
              <a:latin typeface="Times New Roman" pitchFamily="18" charset="0"/>
              <a:cs typeface="Times New Roman" pitchFamily="18" charset="0"/>
            </a:endParaRPr>
          </a:p>
        </p:txBody>
      </p:sp>
      <p:pic>
        <p:nvPicPr>
          <p:cNvPr id="2057" name="Picture 4" descr="C:\Users\Manks\Downloads\speak.png"/>
          <p:cNvPicPr>
            <a:picLocks noChangeAspect="1" noChangeArrowheads="1"/>
          </p:cNvPicPr>
          <p:nvPr/>
        </p:nvPicPr>
        <p:blipFill>
          <a:blip r:embed="rId5"/>
          <a:srcRect/>
          <a:stretch>
            <a:fillRect/>
          </a:stretch>
        </p:blipFill>
        <p:spPr bwMode="auto">
          <a:xfrm>
            <a:off x="6477000" y="2590800"/>
            <a:ext cx="1524000" cy="1524000"/>
          </a:xfrm>
          <a:prstGeom prst="rect">
            <a:avLst/>
          </a:prstGeom>
          <a:noFill/>
          <a:ln w="9525">
            <a:noFill/>
            <a:miter lim="800000"/>
            <a:headEnd/>
            <a:tailEnd/>
          </a:ln>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500" dirty="0">
                <a:solidFill>
                  <a:schemeClr val="tx1"/>
                </a:solidFill>
                <a:latin typeface="Times New Roman" pitchFamily="18" charset="0"/>
                <a:cs typeface="Times New Roman" pitchFamily="18" charset="0"/>
              </a:rPr>
              <a:t>Unit: 5</a:t>
            </a:r>
          </a:p>
        </p:txBody>
      </p:sp>
      <p:sp>
        <p:nvSpPr>
          <p:cNvPr id="13" name="Footer Placeholder 12"/>
          <p:cNvSpPr>
            <a:spLocks noGrp="1"/>
          </p:cNvSpPr>
          <p:nvPr>
            <p:ph type="ftr" sz="quarter" idx="11"/>
          </p:nvPr>
        </p:nvSpPr>
        <p:spPr>
          <a:xfrm>
            <a:off x="2286000" y="6248400"/>
            <a:ext cx="5029200" cy="365125"/>
          </a:xfrm>
        </p:spPr>
        <p:txBody>
          <a:bodyPr/>
          <a:lstStyle/>
          <a:p>
            <a:pPr>
              <a:defRPr/>
            </a:pPr>
            <a:r>
              <a:rPr lang="en-US" smtClean="0">
                <a:latin typeface="Times New Roman" pitchFamily="18" charset="0"/>
                <a:cs typeface="Times New Roman" pitchFamily="18" charset="0"/>
              </a:rPr>
              <a:t>Ms.Rishi Singhal           AOE-0772 and WC               Unit- 5</a:t>
            </a:r>
            <a:endParaRPr lang="en-US" dirty="0">
              <a:latin typeface="Times New Roman" pitchFamily="18" charset="0"/>
              <a:cs typeface="Times New Roman" pitchFamily="18" charset="0"/>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000" dirty="0">
                <a:solidFill>
                  <a:schemeClr val="tx1"/>
                </a:solidFill>
                <a:latin typeface="Times New Roman" pitchFamily="18" charset="0"/>
                <a:cs typeface="Times New Roman" pitchFamily="18" charset="0"/>
              </a:rPr>
              <a:t>Wireless Communication (AOE 0772)</a:t>
            </a: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000" dirty="0">
                <a:solidFill>
                  <a:schemeClr val="tx1"/>
                </a:solidFill>
                <a:latin typeface="Times New Roman" pitchFamily="18" charset="0"/>
                <a:cs typeface="Times New Roman" pitchFamily="18" charset="0"/>
              </a:rPr>
              <a:t>B. Tech  7</a:t>
            </a:r>
            <a:r>
              <a:rPr lang="en-US" sz="2000" baseline="30000" dirty="0">
                <a:solidFill>
                  <a:schemeClr val="tx1"/>
                </a:solidFill>
                <a:latin typeface="Times New Roman" pitchFamily="18" charset="0"/>
                <a:cs typeface="Times New Roman" pitchFamily="18" charset="0"/>
              </a:rPr>
              <a:t>th</a:t>
            </a:r>
            <a:r>
              <a:rPr lang="en-US" sz="2000" dirty="0">
                <a:solidFill>
                  <a:schemeClr val="tx1"/>
                </a:solidFill>
                <a:latin typeface="Times New Roman" pitchFamily="18" charset="0"/>
                <a:cs typeface="Times New Roman" pitchFamily="18" charset="0"/>
              </a:rPr>
              <a:t> Sem (4</a:t>
            </a:r>
            <a:r>
              <a:rPr lang="en-US" sz="2000" baseline="30000" dirty="0">
                <a:solidFill>
                  <a:schemeClr val="tx1"/>
                </a:solidFill>
                <a:latin typeface="Times New Roman" pitchFamily="18" charset="0"/>
                <a:cs typeface="Times New Roman" pitchFamily="18" charset="0"/>
              </a:rPr>
              <a:t>th</a:t>
            </a:r>
            <a:r>
              <a:rPr lang="en-US" sz="2000" dirty="0">
                <a:solidFill>
                  <a:schemeClr val="tx1"/>
                </a:solidFill>
                <a:latin typeface="Times New Roman" pitchFamily="18" charset="0"/>
                <a:cs typeface="Times New Roman" pitchFamily="18" charset="0"/>
              </a:rPr>
              <a:t> year)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533400" y="1143000"/>
            <a:ext cx="8229600" cy="4525963"/>
          </a:xfrm>
        </p:spPr>
        <p:txBody>
          <a:bodyPr/>
          <a:lstStyle/>
          <a:p>
            <a:pPr eaLnBrk="1" hangingPunct="1"/>
            <a:r>
              <a:rPr lang="en-US" sz="2200" dirty="0">
                <a:latin typeface="Times New Roman" pitchFamily="18" charset="0"/>
                <a:cs typeface="Times New Roman" pitchFamily="18" charset="0"/>
              </a:rPr>
              <a:t>Basic knowledge of analog and digital communication. </a:t>
            </a:r>
          </a:p>
        </p:txBody>
      </p:sp>
      <p:sp>
        <p:nvSpPr>
          <p:cNvPr id="4" name="Date Placeholder 3"/>
          <p:cNvSpPr>
            <a:spLocks noGrp="1"/>
          </p:cNvSpPr>
          <p:nvPr>
            <p:ph type="dt" sz="quarter" idx="10"/>
          </p:nvPr>
        </p:nvSpPr>
        <p:spPr/>
        <p:txBody>
          <a:bodyPr/>
          <a:lstStyle/>
          <a:p>
            <a:pPr>
              <a:defRPr/>
            </a:pPr>
            <a:fld id="{5BF27FC9-C46A-44B3-B61D-E6B5811C12F4}" type="datetime1">
              <a:rPr lang="en-US" smtClean="0"/>
              <a:t>11/30/2024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pPr>
              <a:defRPr/>
            </a:pPr>
            <a:fld id="{C435D719-B140-47F9-ABE2-EE34E56EC128}" type="slidenum">
              <a:rPr lang="en-US"/>
              <a:pPr>
                <a:defRPr/>
              </a:pPr>
              <a:t>10</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t>Prerequisite </a:t>
            </a:r>
            <a:r>
              <a:rPr lang="en-US" sz="2400"/>
              <a:t>and recap</a:t>
            </a:r>
          </a:p>
        </p:txBody>
      </p:sp>
      <p:pic>
        <p:nvPicPr>
          <p:cNvPr id="6151"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5333994"/>
          </a:xfrm>
        </p:spPr>
        <p:txBody>
          <a:bodyPr>
            <a:normAutofit/>
          </a:bodyPr>
          <a:lstStyle/>
          <a:p>
            <a:pPr algn="just"/>
            <a:r>
              <a:rPr lang="en-US" sz="1600" b="0" i="0" dirty="0">
                <a:effectLst/>
                <a:latin typeface="Times New Roman" panose="02020603050405020304" pitchFamily="18" charset="0"/>
                <a:cs typeface="Times New Roman" panose="02020603050405020304" pitchFamily="18" charset="0"/>
              </a:rPr>
              <a:t>GSM stands for Global System for Mobile Communications. It's a widely used standard for cellular networks, primarily for voice communication but also for data transfer. Developed in the 1980s, GSM has become the foundation for many modern mobile networks worldwide.</a:t>
            </a:r>
          </a:p>
          <a:p>
            <a:pPr algn="just"/>
            <a:r>
              <a:rPr lang="en-US" sz="1600" b="0" i="0" dirty="0">
                <a:effectLst/>
                <a:latin typeface="Times New Roman" panose="02020603050405020304" pitchFamily="18" charset="0"/>
                <a:cs typeface="Times New Roman" panose="02020603050405020304" pitchFamily="18" charset="0"/>
              </a:rPr>
              <a:t>Key features of GSM include:</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Digital Technology:</a:t>
            </a:r>
            <a:r>
              <a:rPr lang="en-US" sz="1600" b="0" i="0" dirty="0">
                <a:effectLst/>
                <a:latin typeface="Times New Roman" panose="02020603050405020304" pitchFamily="18" charset="0"/>
                <a:cs typeface="Times New Roman" panose="02020603050405020304" pitchFamily="18" charset="0"/>
              </a:rPr>
              <a:t> GSM digitizes and compresses data, allowing more efficient use of the mobile network.</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Compatibility:</a:t>
            </a:r>
            <a:r>
              <a:rPr lang="en-US" sz="1600" b="0" i="0" dirty="0">
                <a:effectLst/>
                <a:latin typeface="Times New Roman" panose="02020603050405020304" pitchFamily="18" charset="0"/>
                <a:cs typeface="Times New Roman" panose="02020603050405020304" pitchFamily="18" charset="0"/>
              </a:rPr>
              <a:t> GSM enables roaming between different networks, allowing users to travel internationally and still use their mobile devices.</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Security:</a:t>
            </a:r>
            <a:r>
              <a:rPr lang="en-US" sz="1600" b="0" i="0" dirty="0">
                <a:effectLst/>
                <a:latin typeface="Times New Roman" panose="02020603050405020304" pitchFamily="18" charset="0"/>
                <a:cs typeface="Times New Roman" panose="02020603050405020304" pitchFamily="18" charset="0"/>
              </a:rPr>
              <a:t> GSM has built-in encryption to secure calls and data transmissions, ensuring privacy and reducing the risk of eavesdropping.</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SIM Cards:</a:t>
            </a:r>
            <a:r>
              <a:rPr lang="en-US" sz="1600" b="0" i="0" dirty="0">
                <a:effectLst/>
                <a:latin typeface="Times New Roman" panose="02020603050405020304" pitchFamily="18" charset="0"/>
                <a:cs typeface="Times New Roman" panose="02020603050405020304" pitchFamily="18" charset="0"/>
              </a:rPr>
              <a:t> GSM introduced the use of SIM (Subscriber Identity Module) cards, which store subscriber data and facilitate easy switching between devices.</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Multiple Services:</a:t>
            </a:r>
            <a:r>
              <a:rPr lang="en-US" sz="1600" b="0" i="0" dirty="0">
                <a:effectLst/>
                <a:latin typeface="Times New Roman" panose="02020603050405020304" pitchFamily="18" charset="0"/>
                <a:cs typeface="Times New Roman" panose="02020603050405020304" pitchFamily="18" charset="0"/>
              </a:rPr>
              <a:t> It supports not only voice calls but also text messaging (SMS) and later versions allowed for multimedia messaging (MMS) and internet access.</a:t>
            </a:r>
          </a:p>
          <a:p>
            <a:pPr algn="just"/>
            <a:r>
              <a:rPr lang="en-US" sz="1600" b="0" i="0" dirty="0">
                <a:effectLst/>
                <a:latin typeface="Times New Roman" panose="02020603050405020304" pitchFamily="18" charset="0"/>
                <a:cs typeface="Times New Roman" panose="02020603050405020304" pitchFamily="18" charset="0"/>
              </a:rPr>
              <a:t>GSM has evolved over time, with various generations like 2G, 3G, and 4G building upon its foundations. 2G GSM introduced digital encryption, 3G improved data speeds and capabilities, and 4G LTE brought faster internet access.</a:t>
            </a:r>
          </a:p>
          <a:p>
            <a:pPr marL="0" indent="0" algn="just">
              <a:buNone/>
            </a:pPr>
            <a:endParaRPr lang="en-US" sz="2000" dirty="0">
              <a:cs typeface="Times New Roman" pitchFamily="18" charset="0"/>
            </a:endParaRPr>
          </a:p>
        </p:txBody>
      </p:sp>
      <p:sp>
        <p:nvSpPr>
          <p:cNvPr id="4" name="Date Placeholder 3"/>
          <p:cNvSpPr>
            <a:spLocks noGrp="1"/>
          </p:cNvSpPr>
          <p:nvPr>
            <p:ph type="dt" sz="half" idx="10"/>
          </p:nvPr>
        </p:nvSpPr>
        <p:spPr/>
        <p:txBody>
          <a:bodyPr/>
          <a:lstStyle/>
          <a:p>
            <a:fld id="{38E84DF5-7E5B-4C67-BA36-5DBA4E09A70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GSM system for mobile Telecommunication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63932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A8C5C5-8F58-4048-92B8-C2024081856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GSM system for mobile Telecommunication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1026" name="Picture 2" descr="Telecom Engineering World">
            <a:extLst>
              <a:ext uri="{FF2B5EF4-FFF2-40B4-BE49-F238E27FC236}">
                <a16:creationId xmlns:a16="http://schemas.microsoft.com/office/drawing/2014/main" xmlns="" id="{A1E50B37-E613-EEE2-D646-400347BA231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400" y="1085850"/>
            <a:ext cx="7867814" cy="50403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880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299F82-C273-4D5D-9B5D-8F9AB354E44B}"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GSM system for mobile Telecommunication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2050" name="Picture 2" descr="Gsm ii-2001">
            <a:extLst>
              <a:ext uri="{FF2B5EF4-FFF2-40B4-BE49-F238E27FC236}">
                <a16:creationId xmlns:a16="http://schemas.microsoft.com/office/drawing/2014/main" xmlns="" id="{2CA51C8E-268C-2AAB-9C71-ACC216ACD62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04900" y="1047750"/>
            <a:ext cx="6934200" cy="5200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0523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279F1D-CC4E-4C25-8C79-FC5182A0F0F8}"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General Packet Radio Service, Edge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TextBox 2">
            <a:extLst>
              <a:ext uri="{FF2B5EF4-FFF2-40B4-BE49-F238E27FC236}">
                <a16:creationId xmlns:a16="http://schemas.microsoft.com/office/drawing/2014/main" xmlns="" id="{1586BFCB-476B-5203-C3BC-110836B06EC3}"/>
              </a:ext>
            </a:extLst>
          </p:cNvPr>
          <p:cNvSpPr txBox="1"/>
          <p:nvPr/>
        </p:nvSpPr>
        <p:spPr>
          <a:xfrm>
            <a:off x="685800" y="1266885"/>
            <a:ext cx="8229600" cy="4524315"/>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General Packet Radio Service (GPRS) and Enhanced Data rates for GSM Evolution (EDGE) are enhancements to the GSM mobile communication system, designed to enable data transmission and internet connectivity over cellular networks.</a:t>
            </a:r>
          </a:p>
          <a:p>
            <a:pPr algn="just"/>
            <a:endParaRPr lang="en-US" b="0" i="0" dirty="0">
              <a:effectLst/>
              <a:latin typeface="Times New Roman" panose="02020603050405020304" pitchFamily="18" charset="0"/>
              <a:cs typeface="Times New Roman" panose="02020603050405020304" pitchFamily="18" charset="0"/>
            </a:endParaRPr>
          </a:p>
          <a:p>
            <a:pPr algn="just"/>
            <a:r>
              <a:rPr lang="en-US" b="1" i="0" dirty="0">
                <a:effectLst/>
                <a:latin typeface="Times New Roman" panose="02020603050405020304" pitchFamily="18" charset="0"/>
                <a:cs typeface="Times New Roman" panose="02020603050405020304" pitchFamily="18" charset="0"/>
              </a:rPr>
              <a:t>General Packet Radio Service (GPRS):</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Introduction:</a:t>
            </a:r>
            <a:r>
              <a:rPr lang="en-US" b="0" i="0" dirty="0">
                <a:effectLst/>
                <a:latin typeface="Times New Roman" panose="02020603050405020304" pitchFamily="18" charset="0"/>
                <a:cs typeface="Times New Roman" panose="02020603050405020304" pitchFamily="18" charset="0"/>
              </a:rPr>
              <a:t> GPRS, introduced as an upgrade to GSM, enabled the delivery of data packets over the existing GSM infrastructure.</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Packet Switching:</a:t>
            </a:r>
            <a:r>
              <a:rPr lang="en-US" b="0" i="0" dirty="0">
                <a:effectLst/>
                <a:latin typeface="Times New Roman" panose="02020603050405020304" pitchFamily="18" charset="0"/>
                <a:cs typeface="Times New Roman" panose="02020603050405020304" pitchFamily="18" charset="0"/>
              </a:rPr>
              <a:t> Unlike traditional circuit-switched connections used for voice calls, GPRS operates on packet-switched technology. It divides data into small packets, allowing more efficient use of network resources.</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Always-On Connectivity:</a:t>
            </a:r>
            <a:r>
              <a:rPr lang="en-US" b="0" i="0" dirty="0">
                <a:effectLst/>
                <a:latin typeface="Times New Roman" panose="02020603050405020304" pitchFamily="18" charset="0"/>
                <a:cs typeface="Times New Roman" panose="02020603050405020304" pitchFamily="18" charset="0"/>
              </a:rPr>
              <a:t> GPRS provided an 'always-on' connection, meaning users didn’t have to establish a dial-up connection for data transfer, enabling quicker access to internet services, emails, and other data-related applications.</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Enhanced Capacity:</a:t>
            </a:r>
            <a:r>
              <a:rPr lang="en-US" b="0" i="0" dirty="0">
                <a:effectLst/>
                <a:latin typeface="Times New Roman" panose="02020603050405020304" pitchFamily="18" charset="0"/>
                <a:cs typeface="Times New Roman" panose="02020603050405020304" pitchFamily="18" charset="0"/>
              </a:rPr>
              <a:t> GPRS increased data transfer rates compared to traditional GSM, allowing for speeds up to several times faster, although still relatively slow compared to later technologies.</a:t>
            </a:r>
          </a:p>
        </p:txBody>
      </p:sp>
    </p:spTree>
    <p:extLst>
      <p:ext uri="{BB962C8B-B14F-4D97-AF65-F5344CB8AC3E}">
        <p14:creationId xmlns:p14="http://schemas.microsoft.com/office/powerpoint/2010/main" xmlns="" val="134113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8FEFBA-4648-42E7-B7CB-DCED185E7204}"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General Packet Radio Service, Edge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9" name="TextBox 8">
            <a:extLst>
              <a:ext uri="{FF2B5EF4-FFF2-40B4-BE49-F238E27FC236}">
                <a16:creationId xmlns:a16="http://schemas.microsoft.com/office/drawing/2014/main" xmlns="" id="{C8D6BB6D-6B7E-23F2-1EA5-1770614CD64B}"/>
              </a:ext>
            </a:extLst>
          </p:cNvPr>
          <p:cNvSpPr txBox="1"/>
          <p:nvPr/>
        </p:nvSpPr>
        <p:spPr>
          <a:xfrm>
            <a:off x="1143000" y="1524000"/>
            <a:ext cx="7391400" cy="3416320"/>
          </a:xfrm>
          <a:prstGeom prst="rect">
            <a:avLst/>
          </a:prstGeom>
          <a:noFill/>
        </p:spPr>
        <p:txBody>
          <a:bodyPr wrap="square">
            <a:spAutoFit/>
          </a:bodyPr>
          <a:lstStyle/>
          <a:p>
            <a:pPr algn="just"/>
            <a:r>
              <a:rPr lang="en-IN" b="1" i="0" dirty="0">
                <a:effectLst/>
                <a:latin typeface="Söhne"/>
              </a:rPr>
              <a:t>Enhanced</a:t>
            </a:r>
            <a:r>
              <a:rPr lang="en-US" b="1" i="0" dirty="0">
                <a:effectLst/>
                <a:latin typeface="Söhne"/>
              </a:rPr>
              <a:t> data rates for GSM Evolution (EDGE):</a:t>
            </a:r>
          </a:p>
          <a:p>
            <a:pPr algn="just"/>
            <a:endParaRPr lang="en-US" b="1" i="0" dirty="0">
              <a:effectLst/>
              <a:latin typeface="Söhne"/>
            </a:endParaRPr>
          </a:p>
          <a:p>
            <a:pPr algn="just">
              <a:buFont typeface="Arial" panose="020B0604020202020204" pitchFamily="34" charset="0"/>
              <a:buChar char="•"/>
            </a:pPr>
            <a:r>
              <a:rPr lang="en-US" b="1" i="0" dirty="0">
                <a:effectLst/>
                <a:latin typeface="Söhne"/>
              </a:rPr>
              <a:t>Evolution of GPRS:</a:t>
            </a:r>
            <a:r>
              <a:rPr lang="en-US" b="0" i="0" dirty="0">
                <a:effectLst/>
                <a:latin typeface="Söhne"/>
              </a:rPr>
              <a:t> EDGE was an enhancement of the GPRS technology, providing even higher data transfer speeds.</a:t>
            </a:r>
          </a:p>
          <a:p>
            <a:pPr algn="just">
              <a:buFont typeface="Arial" panose="020B0604020202020204" pitchFamily="34" charset="0"/>
              <a:buChar char="•"/>
            </a:pPr>
            <a:r>
              <a:rPr lang="en-US" b="1" i="0" dirty="0">
                <a:effectLst/>
                <a:latin typeface="Söhne"/>
              </a:rPr>
              <a:t>Data Transmission Speed:</a:t>
            </a:r>
            <a:r>
              <a:rPr lang="en-US" b="0" i="0" dirty="0">
                <a:effectLst/>
                <a:latin typeface="Söhne"/>
              </a:rPr>
              <a:t> EDGE improved upon GPRS by significantly increasing data rates, offering speeds closer to broadband.</a:t>
            </a:r>
          </a:p>
          <a:p>
            <a:pPr algn="just">
              <a:buFont typeface="Arial" panose="020B0604020202020204" pitchFamily="34" charset="0"/>
              <a:buChar char="•"/>
            </a:pPr>
            <a:r>
              <a:rPr lang="en-US" b="1" i="0" dirty="0">
                <a:effectLst/>
                <a:latin typeface="Söhne"/>
              </a:rPr>
              <a:t>Modulation Technique:</a:t>
            </a:r>
            <a:r>
              <a:rPr lang="en-US" b="0" i="0" dirty="0">
                <a:effectLst/>
                <a:latin typeface="Söhne"/>
              </a:rPr>
              <a:t> EDGE used more advanced modulation techniques to achieve faster data transmission within the existing GSM infrastructure, improving spectral efficiency.</a:t>
            </a:r>
          </a:p>
          <a:p>
            <a:pPr algn="just">
              <a:buFont typeface="Arial" panose="020B0604020202020204" pitchFamily="34" charset="0"/>
              <a:buChar char="•"/>
            </a:pPr>
            <a:r>
              <a:rPr lang="en-US" b="1" i="0" dirty="0">
                <a:effectLst/>
                <a:latin typeface="Söhne"/>
              </a:rPr>
              <a:t>Backward Compatibility:</a:t>
            </a:r>
            <a:r>
              <a:rPr lang="en-US" b="0" i="0" dirty="0">
                <a:effectLst/>
                <a:latin typeface="Söhne"/>
              </a:rPr>
              <a:t> EDGE was backward compatible with existing GSM/GPRS networks, allowing a smooth transition to faster data speeds without requiring a complete overhaul of network infrastructure.</a:t>
            </a:r>
          </a:p>
        </p:txBody>
      </p:sp>
    </p:spTree>
    <p:extLst>
      <p:ext uri="{BB962C8B-B14F-4D97-AF65-F5344CB8AC3E}">
        <p14:creationId xmlns:p14="http://schemas.microsoft.com/office/powerpoint/2010/main" xmlns="" val="338226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E5D31C-F903-4751-B87F-60A6BBA5E10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General Packet Radio Service, Edge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3074" name="Picture 2" descr="GPRS là gì? Tổng quan về “General Packet Radio Service” - Four-Faith ...">
            <a:extLst>
              <a:ext uri="{FF2B5EF4-FFF2-40B4-BE49-F238E27FC236}">
                <a16:creationId xmlns:a16="http://schemas.microsoft.com/office/drawing/2014/main" xmlns="" id="{DAB39037-AF1C-8970-761D-C1AC4C090EC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1524000"/>
            <a:ext cx="8458200" cy="4648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619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E77B61-B55F-460C-A99B-CD79D023C0C7}"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General Packet Radio Service, Edge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9" name="TextBox 8">
            <a:extLst>
              <a:ext uri="{FF2B5EF4-FFF2-40B4-BE49-F238E27FC236}">
                <a16:creationId xmlns:a16="http://schemas.microsoft.com/office/drawing/2014/main" xmlns="" id="{C8D6BB6D-6B7E-23F2-1EA5-1770614CD64B}"/>
              </a:ext>
            </a:extLst>
          </p:cNvPr>
          <p:cNvSpPr txBox="1"/>
          <p:nvPr/>
        </p:nvSpPr>
        <p:spPr>
          <a:xfrm>
            <a:off x="762000" y="1447800"/>
            <a:ext cx="7924800" cy="3970318"/>
          </a:xfrm>
          <a:prstGeom prst="rect">
            <a:avLst/>
          </a:prstGeom>
          <a:noFill/>
        </p:spPr>
        <p:txBody>
          <a:bodyPr wrap="square">
            <a:spAutoFit/>
          </a:bodyPr>
          <a:lstStyle/>
          <a:p>
            <a:pPr algn="just"/>
            <a:r>
              <a:rPr lang="en-US" b="1" i="0" dirty="0">
                <a:effectLst/>
                <a:latin typeface="Söhne"/>
              </a:rPr>
              <a:t>Combined Impact:</a:t>
            </a:r>
          </a:p>
          <a:p>
            <a:pPr algn="just"/>
            <a:endParaRPr lang="en-US" b="1" i="0" dirty="0">
              <a:effectLst/>
              <a:latin typeface="Söhne"/>
            </a:endParaRPr>
          </a:p>
          <a:p>
            <a:pPr algn="just">
              <a:buFont typeface="Arial" panose="020B0604020202020204" pitchFamily="34" charset="0"/>
              <a:buChar char="•"/>
            </a:pPr>
            <a:r>
              <a:rPr lang="en-US" b="1" i="0" dirty="0">
                <a:effectLst/>
                <a:latin typeface="Söhne"/>
              </a:rPr>
              <a:t>Data Connectivity:</a:t>
            </a:r>
            <a:r>
              <a:rPr lang="en-US" b="0" i="0" dirty="0">
                <a:effectLst/>
                <a:latin typeface="Söhne"/>
              </a:rPr>
              <a:t> GPRS and EDGE technologies were crucial in popularizing mobile internet access by making it more accessible and faster on GSM-based networks.</a:t>
            </a:r>
          </a:p>
          <a:p>
            <a:pPr algn="just">
              <a:buFont typeface="Arial" panose="020B0604020202020204" pitchFamily="34" charset="0"/>
              <a:buChar char="•"/>
            </a:pPr>
            <a:r>
              <a:rPr lang="en-US" b="1" i="0" dirty="0">
                <a:effectLst/>
                <a:latin typeface="Söhne"/>
              </a:rPr>
              <a:t>Transition to 3G and Beyond:</a:t>
            </a:r>
            <a:r>
              <a:rPr lang="en-US" b="0" i="0" dirty="0">
                <a:effectLst/>
                <a:latin typeface="Söhne"/>
              </a:rPr>
              <a:t> GPRS and EDGE acted as stepping stones toward more advanced mobile technologies like 3G and 4G by demonstrating the feasibility and demand for higher data speeds and enhanced capabilities over cellular networks.</a:t>
            </a:r>
          </a:p>
          <a:p>
            <a:pPr algn="just">
              <a:buFont typeface="Arial" panose="020B0604020202020204" pitchFamily="34" charset="0"/>
              <a:buChar char="•"/>
            </a:pPr>
            <a:endParaRPr lang="en-US" b="0" i="0" dirty="0">
              <a:effectLst/>
              <a:latin typeface="Söhne"/>
            </a:endParaRPr>
          </a:p>
          <a:p>
            <a:pPr algn="just"/>
            <a:r>
              <a:rPr lang="en-US" b="0" i="0" dirty="0">
                <a:effectLst/>
                <a:latin typeface="Söhne"/>
              </a:rPr>
              <a:t>Both GPRS and EDGE played pivotal roles in transforming mobile communication by enabling data transmission and laying the groundwork for the mobile internet revolution, which further expanded with subsequent generations of mobile technology like 3G, 4G, and beyond.</a:t>
            </a:r>
          </a:p>
        </p:txBody>
      </p:sp>
    </p:spTree>
    <p:extLst>
      <p:ext uri="{BB962C8B-B14F-4D97-AF65-F5344CB8AC3E}">
        <p14:creationId xmlns:p14="http://schemas.microsoft.com/office/powerpoint/2010/main" xmlns="" val="170491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F4676C-2659-4C5C-BDBC-29DF08B1389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General Packet Radio Service, Edge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4100" name="Picture 4" descr="3. Architecture of GSM general packet radio service. | Download ...">
            <a:extLst>
              <a:ext uri="{FF2B5EF4-FFF2-40B4-BE49-F238E27FC236}">
                <a16:creationId xmlns:a16="http://schemas.microsoft.com/office/drawing/2014/main" xmlns="" id="{4E8BF0CB-A930-A1A2-91EC-951ADF845C7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1143000"/>
            <a:ext cx="8686800" cy="4953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858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7DE595-268C-4849-9CC2-C3E00333BDB4}"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CDMA2000</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TextBox 2">
            <a:extLst>
              <a:ext uri="{FF2B5EF4-FFF2-40B4-BE49-F238E27FC236}">
                <a16:creationId xmlns:a16="http://schemas.microsoft.com/office/drawing/2014/main" xmlns="" id="{B1436568-58CA-D86D-A4ED-C8C972697A53}"/>
              </a:ext>
            </a:extLst>
          </p:cNvPr>
          <p:cNvSpPr txBox="1"/>
          <p:nvPr/>
        </p:nvSpPr>
        <p:spPr>
          <a:xfrm>
            <a:off x="533400" y="1592282"/>
            <a:ext cx="8305800" cy="3970318"/>
          </a:xfrm>
          <a:prstGeom prst="rect">
            <a:avLst/>
          </a:prstGeom>
          <a:noFill/>
        </p:spPr>
        <p:txBody>
          <a:bodyPr wrap="square">
            <a:spAutoFit/>
          </a:bodyPr>
          <a:lstStyle/>
          <a:p>
            <a:pPr algn="l"/>
            <a:r>
              <a:rPr lang="en-US" b="0" i="0" dirty="0">
                <a:effectLst/>
                <a:latin typeface="Söhne"/>
              </a:rPr>
              <a:t>CDMA2000 (also known as CDMA2000 1x) is a family of 3G mobile communication standards based on Code Division Multiple Access (CDMA) technology. It was developed as an upgrade to </a:t>
            </a:r>
            <a:r>
              <a:rPr lang="en-US" b="0" i="0" dirty="0" err="1">
                <a:effectLst/>
                <a:latin typeface="Söhne"/>
              </a:rPr>
              <a:t>CDMAOne</a:t>
            </a:r>
            <a:r>
              <a:rPr lang="en-US" b="0" i="0" dirty="0">
                <a:effectLst/>
                <a:latin typeface="Söhne"/>
              </a:rPr>
              <a:t> (IS-95), offering higher data speeds, improved capacity, and more advanced services.</a:t>
            </a:r>
          </a:p>
          <a:p>
            <a:pPr algn="l"/>
            <a:r>
              <a:rPr lang="en-US" b="1" i="0" dirty="0">
                <a:effectLst/>
                <a:latin typeface="Söhne"/>
              </a:rPr>
              <a:t>Evolution and Standards:</a:t>
            </a:r>
          </a:p>
          <a:p>
            <a:pPr algn="l">
              <a:buFont typeface="Arial" panose="020B0604020202020204" pitchFamily="34" charset="0"/>
              <a:buChar char="•"/>
            </a:pPr>
            <a:r>
              <a:rPr lang="en-US" b="1" i="0" dirty="0">
                <a:effectLst/>
                <a:latin typeface="Söhne"/>
              </a:rPr>
              <a:t>Introduction:</a:t>
            </a:r>
            <a:r>
              <a:rPr lang="en-US" b="0" i="0" dirty="0">
                <a:effectLst/>
                <a:latin typeface="Söhne"/>
              </a:rPr>
              <a:t> CDMA2000 was developed by the 3rd Generation Partnership Project 2 (3GPP2) as part of the ITU (International Telecommunication Union) IMT-2000 framework, providing high-speed data and multimedia services over cellular networks.</a:t>
            </a:r>
          </a:p>
          <a:p>
            <a:pPr algn="l">
              <a:buFont typeface="Arial" panose="020B0604020202020204" pitchFamily="34" charset="0"/>
              <a:buChar char="•"/>
            </a:pPr>
            <a:r>
              <a:rPr lang="en-US" b="1" i="0" dirty="0">
                <a:effectLst/>
                <a:latin typeface="Söhne"/>
              </a:rPr>
              <a:t>Multiple Standards:</a:t>
            </a:r>
            <a:r>
              <a:rPr lang="en-US" b="0" i="0" dirty="0">
                <a:effectLst/>
                <a:latin typeface="Söhne"/>
              </a:rPr>
              <a:t> There are several CDMA2000 standards, including CDMA2000 1x, CDMA2000 1xEV-DO (Evolution-Data Optimized), and CDMA2000 1xEV-DV (Evolution-Data and Voice).</a:t>
            </a:r>
          </a:p>
          <a:p>
            <a:pPr algn="l">
              <a:buFont typeface="Arial" panose="020B0604020202020204" pitchFamily="34" charset="0"/>
              <a:buChar char="•"/>
            </a:pPr>
            <a:r>
              <a:rPr lang="en-US" b="1" i="0" dirty="0">
                <a:effectLst/>
                <a:latin typeface="Söhne"/>
              </a:rPr>
              <a:t>Backward Compatibility:</a:t>
            </a:r>
            <a:r>
              <a:rPr lang="en-US" b="0" i="0" dirty="0">
                <a:effectLst/>
                <a:latin typeface="Söhne"/>
              </a:rPr>
              <a:t> CDMA2000 networks were designed to be backward compatible with existing CDMA networks, facilitating a smoother transition and allowing users with older devices to still access the network.</a:t>
            </a:r>
          </a:p>
        </p:txBody>
      </p:sp>
    </p:spTree>
    <p:extLst>
      <p:ext uri="{BB962C8B-B14F-4D97-AF65-F5344CB8AC3E}">
        <p14:creationId xmlns:p14="http://schemas.microsoft.com/office/powerpoint/2010/main" xmlns="" val="312551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3FE24AF-5636-432B-A64E-B9CCE34A45F1}" type="datetime1">
              <a:rPr lang="en-US" smtClean="0"/>
              <a:t>11/30/2024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Ms.Rishi Singhal           AOE-0772 and WC               Unit- 5</a:t>
            </a:r>
            <a:endParaRPr lang="en-US" dirty="0"/>
          </a:p>
        </p:txBody>
      </p:sp>
      <p:sp>
        <p:nvSpPr>
          <p:cNvPr id="12" name="Rectangle 11">
            <a:extLst>
              <a:ext uri="{FF2B5EF4-FFF2-40B4-BE49-F238E27FC236}">
                <a16:creationId xmlns:a16="http://schemas.microsoft.com/office/drawing/2014/main" xmlns="" id="{EF6A6F05-0404-9D8E-EC80-DF3A5F70B222}"/>
              </a:ext>
            </a:extLst>
          </p:cNvPr>
          <p:cNvSpPr/>
          <p:nvPr/>
        </p:nvSpPr>
        <p:spPr>
          <a:xfrm>
            <a:off x="1371599" y="0"/>
            <a:ext cx="7772400" cy="68579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latin typeface="Times New Roman" panose="02020603050405020304" pitchFamily="18" charset="0"/>
                <a:cs typeface="Times New Roman" panose="02020603050405020304" pitchFamily="18" charset="0"/>
              </a:rPr>
              <a:t>WIRELESS COMMUNICATION</a:t>
            </a:r>
            <a:endParaRPr lang="en-US" sz="4500" dirty="0">
              <a:solidFill>
                <a:schemeClr val="tx1"/>
              </a:solidFill>
              <a:latin typeface="Times New Roman" panose="02020603050405020304" pitchFamily="18"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xmlns="" id="{217A5576-E7F5-36A3-92C5-5C84862F1B78}"/>
              </a:ext>
            </a:extLst>
          </p:cNvPr>
          <p:cNvGraphicFramePr>
            <a:graphicFrameLocks noGrp="1"/>
          </p:cNvGraphicFramePr>
          <p:nvPr/>
        </p:nvGraphicFramePr>
        <p:xfrm>
          <a:off x="685799" y="817162"/>
          <a:ext cx="8001001" cy="5407823"/>
        </p:xfrm>
        <a:graphic>
          <a:graphicData uri="http://schemas.openxmlformats.org/drawingml/2006/table">
            <a:tbl>
              <a:tblPr firstRow="1" firstCol="1" bandRow="1">
                <a:tableStyleId>{5C22544A-7EE6-4342-B048-85BDC9FD1C3A}</a:tableStyleId>
              </a:tblPr>
              <a:tblGrid>
                <a:gridCol w="1106063">
                  <a:extLst>
                    <a:ext uri="{9D8B030D-6E8A-4147-A177-3AD203B41FA5}">
                      <a16:colId xmlns:a16="http://schemas.microsoft.com/office/drawing/2014/main" xmlns="" val="2160087785"/>
                    </a:ext>
                  </a:extLst>
                </a:gridCol>
                <a:gridCol w="132530">
                  <a:extLst>
                    <a:ext uri="{9D8B030D-6E8A-4147-A177-3AD203B41FA5}">
                      <a16:colId xmlns:a16="http://schemas.microsoft.com/office/drawing/2014/main" xmlns="" val="652790686"/>
                    </a:ext>
                  </a:extLst>
                </a:gridCol>
                <a:gridCol w="5731257">
                  <a:extLst>
                    <a:ext uri="{9D8B030D-6E8A-4147-A177-3AD203B41FA5}">
                      <a16:colId xmlns:a16="http://schemas.microsoft.com/office/drawing/2014/main" xmlns="" val="3909051507"/>
                    </a:ext>
                  </a:extLst>
                </a:gridCol>
                <a:gridCol w="1031151">
                  <a:extLst>
                    <a:ext uri="{9D8B030D-6E8A-4147-A177-3AD203B41FA5}">
                      <a16:colId xmlns:a16="http://schemas.microsoft.com/office/drawing/2014/main" xmlns="" val="2050256428"/>
                    </a:ext>
                  </a:extLst>
                </a:gridCol>
              </a:tblGrid>
              <a:tr h="346952">
                <a:tc gridSpan="4">
                  <a:txBody>
                    <a:bodyPr/>
                    <a:lstStyle/>
                    <a:p>
                      <a:pPr marL="0" marR="0" algn="ctr">
                        <a:lnSpc>
                          <a:spcPct val="107000"/>
                        </a:lnSpc>
                        <a:spcBef>
                          <a:spcPts val="0"/>
                        </a:spcBef>
                        <a:spcAft>
                          <a:spcPts val="0"/>
                        </a:spcAft>
                        <a:tabLst>
                          <a:tab pos="1533525" algn="l"/>
                        </a:tabLst>
                      </a:pPr>
                      <a:r>
                        <a:rPr lang="en-US" sz="1400" b="0" dirty="0">
                          <a:solidFill>
                            <a:schemeClr val="tx1"/>
                          </a:solidFill>
                          <a:effectLst/>
                          <a:latin typeface="Times New Roman" panose="02020603050405020304" pitchFamily="18" charset="0"/>
                          <a:cs typeface="Times New Roman" panose="02020603050405020304" pitchFamily="18" charset="0"/>
                        </a:rPr>
                        <a:t>Course Contents / Syllabus</a:t>
                      </a:r>
                      <a:endParaRPr lang="en-US"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4244007670"/>
                  </a:ext>
                </a:extLst>
              </a:tr>
              <a:tr h="212999">
                <a:tc gridSpan="2">
                  <a:txBody>
                    <a:bodyPr/>
                    <a:lstStyle/>
                    <a:p>
                      <a:pPr marL="0" marR="0" algn="ctr">
                        <a:lnSpc>
                          <a:spcPct val="107000"/>
                        </a:lnSpc>
                        <a:spcBef>
                          <a:spcPts val="0"/>
                        </a:spcBef>
                        <a:spcAft>
                          <a:spcPts val="0"/>
                        </a:spcAft>
                        <a:tabLst>
                          <a:tab pos="1533525" algn="l"/>
                        </a:tabLst>
                      </a:pPr>
                      <a:r>
                        <a:rPr lang="en-US" sz="1100" b="1" dirty="0">
                          <a:solidFill>
                            <a:schemeClr val="tx1"/>
                          </a:solidFill>
                          <a:effectLst/>
                          <a:latin typeface="Times New Roman" panose="02020603050405020304" pitchFamily="18" charset="0"/>
                          <a:cs typeface="Times New Roman" panose="02020603050405020304" pitchFamily="18" charset="0"/>
                        </a:rPr>
                        <a:t>UNIT-I</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algn="l">
                        <a:lnSpc>
                          <a:spcPct val="107000"/>
                        </a:lnSpc>
                        <a:spcBef>
                          <a:spcPts val="0"/>
                        </a:spcBef>
                        <a:spcAft>
                          <a:spcPts val="0"/>
                        </a:spcAft>
                        <a:tabLst>
                          <a:tab pos="1533525" algn="l"/>
                        </a:tabLst>
                      </a:pPr>
                      <a:r>
                        <a:rPr lang="en-US" sz="1100" b="1" dirty="0">
                          <a:solidFill>
                            <a:schemeClr val="tx1"/>
                          </a:solidFill>
                          <a:effectLst/>
                          <a:latin typeface="Times New Roman" panose="02020603050405020304" pitchFamily="18" charset="0"/>
                          <a:cs typeface="Times New Roman" panose="02020603050405020304" pitchFamily="18" charset="0"/>
                        </a:rPr>
                        <a:t>Introduction of Wireless Communication</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tabLst>
                          <a:tab pos="1533525" algn="l"/>
                        </a:tabLst>
                      </a:pPr>
                      <a:r>
                        <a:rPr lang="en-US" sz="1100" b="0" dirty="0">
                          <a:solidFill>
                            <a:schemeClr val="tx1"/>
                          </a:solidFill>
                          <a:effectLst/>
                          <a:latin typeface="Times New Roman" panose="02020603050405020304" pitchFamily="18" charset="0"/>
                          <a:cs typeface="Times New Roman" panose="02020603050405020304" pitchFamily="18" charset="0"/>
                        </a:rPr>
                        <a:t>8 Hours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953481555"/>
                  </a:ext>
                </a:extLst>
              </a:tr>
              <a:tr h="617593">
                <a:tc gridSpan="4">
                  <a:txBody>
                    <a:bodyPr/>
                    <a:lstStyle/>
                    <a:p>
                      <a:pPr marL="0" marR="0" algn="just">
                        <a:lnSpc>
                          <a:spcPct val="107000"/>
                        </a:lnSpc>
                        <a:spcBef>
                          <a:spcPts val="0"/>
                        </a:spcBef>
                        <a:spcAft>
                          <a:spcPts val="0"/>
                        </a:spcAft>
                        <a:tabLst>
                          <a:tab pos="1533525" algn="l"/>
                        </a:tabLst>
                      </a:pPr>
                      <a:r>
                        <a:rPr lang="en-US" sz="1100" b="0" dirty="0">
                          <a:solidFill>
                            <a:schemeClr val="tx1"/>
                          </a:solidFill>
                          <a:effectLst/>
                          <a:latin typeface="Times New Roman" panose="02020603050405020304" pitchFamily="18" charset="0"/>
                          <a:cs typeface="Times New Roman" panose="02020603050405020304" pitchFamily="18" charset="0"/>
                        </a:rPr>
                        <a:t>History and evolution of mobile radio systems, General Model of Wireless Communication Link, Types of mobile wireless services/systems-Cellular, WLL, Paging, Satellite Systems, Future trends in personal wireless systems.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361867956"/>
                  </a:ext>
                </a:extLst>
              </a:tr>
              <a:tr h="273862">
                <a:tc>
                  <a:txBody>
                    <a:bodyPr/>
                    <a:lstStyle/>
                    <a:p>
                      <a:pPr marL="0" marR="0" algn="ctr">
                        <a:lnSpc>
                          <a:spcPct val="107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UNIT-II</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marL="0" marR="0" algn="l">
                        <a:lnSpc>
                          <a:spcPct val="107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Cellular Concepts and System Design Fundamentals</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algn="ctr">
                        <a:lnSpc>
                          <a:spcPct val="107000"/>
                        </a:lnSpc>
                        <a:spcBef>
                          <a:spcPts val="0"/>
                        </a:spcBef>
                        <a:spcAft>
                          <a:spcPts val="0"/>
                        </a:spcAft>
                      </a:pPr>
                      <a:r>
                        <a:rPr lang="en-US" sz="1100" b="0" dirty="0">
                          <a:solidFill>
                            <a:schemeClr val="tx1"/>
                          </a:solidFill>
                          <a:effectLst/>
                          <a:latin typeface="Times New Roman" panose="02020603050405020304" pitchFamily="18" charset="0"/>
                          <a:cs typeface="Times New Roman" panose="02020603050405020304" pitchFamily="18" charset="0"/>
                        </a:rPr>
                        <a:t>8 Hours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497333667"/>
                  </a:ext>
                </a:extLst>
              </a:tr>
              <a:tr h="617593">
                <a:tc gridSpan="4">
                  <a:txBody>
                    <a:bodyPr/>
                    <a:lstStyle/>
                    <a:p>
                      <a:pPr marL="0" marR="0" algn="just">
                        <a:lnSpc>
                          <a:spcPct val="107000"/>
                        </a:lnSpc>
                        <a:spcBef>
                          <a:spcPts val="0"/>
                        </a:spcBef>
                        <a:spcAft>
                          <a:spcPts val="0"/>
                        </a:spcAft>
                        <a:tabLst>
                          <a:tab pos="1533525" algn="l"/>
                        </a:tabLst>
                      </a:pPr>
                      <a:r>
                        <a:rPr lang="en-US" sz="1100" b="0" dirty="0">
                          <a:solidFill>
                            <a:schemeClr val="tx1"/>
                          </a:solidFill>
                          <a:effectLst/>
                          <a:latin typeface="Times New Roman" panose="02020603050405020304" pitchFamily="18" charset="0"/>
                          <a:cs typeface="Times New Roman" panose="02020603050405020304" pitchFamily="18" charset="0"/>
                        </a:rPr>
                        <a:t>Cellular Infrastructure, Cellular System Components, Antennas for Cellular Systems, Operation of Cellular Systems, frequency reuse, channel assignment, handoff strategies, Interference and system capacity.</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121127006"/>
                  </a:ext>
                </a:extLst>
              </a:tr>
              <a:tr h="212999">
                <a:tc>
                  <a:txBody>
                    <a:bodyPr/>
                    <a:lstStyle/>
                    <a:p>
                      <a:pPr marL="0" marR="2540" algn="ctr">
                        <a:lnSpc>
                          <a:spcPct val="107000"/>
                        </a:lnSpc>
                        <a:spcBef>
                          <a:spcPts val="0"/>
                        </a:spcBef>
                        <a:spcAft>
                          <a:spcPts val="0"/>
                        </a:spcAft>
                        <a:tabLst>
                          <a:tab pos="5941060" algn="l"/>
                        </a:tabLst>
                      </a:pPr>
                      <a:r>
                        <a:rPr lang="en-US" sz="1100" b="1" dirty="0">
                          <a:solidFill>
                            <a:schemeClr val="tx1"/>
                          </a:solidFill>
                          <a:effectLst/>
                          <a:latin typeface="Times New Roman" panose="02020603050405020304" pitchFamily="18" charset="0"/>
                          <a:cs typeface="Times New Roman" panose="02020603050405020304" pitchFamily="18" charset="0"/>
                        </a:rPr>
                        <a:t>UNIT-III</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marL="0" marR="2540" algn="l">
                        <a:lnSpc>
                          <a:spcPct val="107000"/>
                        </a:lnSpc>
                        <a:spcBef>
                          <a:spcPts val="0"/>
                        </a:spcBef>
                        <a:spcAft>
                          <a:spcPts val="0"/>
                        </a:spcAft>
                        <a:tabLst>
                          <a:tab pos="5941060" algn="l"/>
                        </a:tabLst>
                      </a:pPr>
                      <a:r>
                        <a:rPr lang="en-US" sz="1100" b="1" dirty="0">
                          <a:solidFill>
                            <a:schemeClr val="tx1"/>
                          </a:solidFill>
                          <a:effectLst/>
                          <a:latin typeface="Times New Roman" panose="02020603050405020304" pitchFamily="18" charset="0"/>
                          <a:cs typeface="Times New Roman" panose="02020603050405020304" pitchFamily="18" charset="0"/>
                        </a:rPr>
                        <a:t>Mobile Radio Propagation Models</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2540" algn="ctr">
                        <a:lnSpc>
                          <a:spcPct val="107000"/>
                        </a:lnSpc>
                        <a:spcBef>
                          <a:spcPts val="0"/>
                        </a:spcBef>
                        <a:spcAft>
                          <a:spcPts val="0"/>
                        </a:spcAft>
                        <a:tabLst>
                          <a:tab pos="5941060" algn="l"/>
                        </a:tabLst>
                      </a:pPr>
                      <a:r>
                        <a:rPr lang="en-US" sz="1100" b="0" dirty="0">
                          <a:solidFill>
                            <a:schemeClr val="tx1"/>
                          </a:solidFill>
                          <a:effectLst/>
                          <a:latin typeface="Times New Roman" panose="02020603050405020304" pitchFamily="18" charset="0"/>
                          <a:cs typeface="Times New Roman" panose="02020603050405020304" pitchFamily="18" charset="0"/>
                        </a:rPr>
                        <a:t>8 Hours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0204211"/>
                  </a:ext>
                </a:extLst>
              </a:tr>
              <a:tr h="823457">
                <a:tc gridSpan="4">
                  <a:txBody>
                    <a:bodyPr/>
                    <a:lstStyle/>
                    <a:p>
                      <a:pPr marL="0" marR="0" algn="just">
                        <a:lnSpc>
                          <a:spcPct val="107000"/>
                        </a:lnSpc>
                        <a:spcBef>
                          <a:spcPts val="0"/>
                        </a:spcBef>
                        <a:spcAft>
                          <a:spcPts val="0"/>
                        </a:spcAft>
                        <a:tabLst>
                          <a:tab pos="1533525" algn="l"/>
                        </a:tabLst>
                      </a:pPr>
                      <a:r>
                        <a:rPr lang="en-US" sz="1100" b="0" dirty="0">
                          <a:solidFill>
                            <a:schemeClr val="tx1"/>
                          </a:solidFill>
                          <a:effectLst/>
                          <a:latin typeface="Times New Roman" panose="02020603050405020304" pitchFamily="18" charset="0"/>
                          <a:cs typeface="Times New Roman" panose="02020603050405020304" pitchFamily="18" charset="0"/>
                        </a:rPr>
                        <a:t>Radio wave propagation issues in personal wireless systems, Propagation models,  Channel Noise and Losses, Fading in Land Mobile Systems, Multipath Fading, Fading Effects on Signal and Frequency, Shadowing; Wireless Channel Modeling: AWGN Channel, Rayleigh Channel,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140691728"/>
                  </a:ext>
                </a:extLst>
              </a:tr>
              <a:tr h="442455">
                <a:tc>
                  <a:txBody>
                    <a:bodyPr/>
                    <a:lstStyle/>
                    <a:p>
                      <a:pPr marL="0" marR="2540" algn="ctr">
                        <a:lnSpc>
                          <a:spcPct val="115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UNIT- IV</a:t>
                      </a:r>
                      <a:endParaRPr lang="en-US" sz="11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marL="0" marR="2540" algn="just">
                        <a:lnSpc>
                          <a:spcPct val="115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Equalization, Diversity Techniques &amp; Multiple Access Techniques</a:t>
                      </a:r>
                      <a:endParaRPr lang="en-US" sz="11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2540" algn="ctr">
                        <a:lnSpc>
                          <a:spcPct val="115000"/>
                        </a:lnSpc>
                        <a:spcBef>
                          <a:spcPts val="0"/>
                        </a:spcBef>
                        <a:spcAft>
                          <a:spcPts val="0"/>
                        </a:spcAft>
                      </a:pPr>
                      <a:r>
                        <a:rPr lang="en-US" sz="1100" b="0" dirty="0">
                          <a:solidFill>
                            <a:schemeClr val="tx1"/>
                          </a:solidFill>
                          <a:effectLst/>
                          <a:latin typeface="Times New Roman" panose="02020603050405020304" pitchFamily="18" charset="0"/>
                          <a:cs typeface="Times New Roman" panose="02020603050405020304" pitchFamily="18" charset="0"/>
                        </a:rPr>
                        <a:t>8 Hours</a:t>
                      </a:r>
                      <a:endParaRPr lang="en-US" sz="11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873546821"/>
                  </a:ext>
                </a:extLst>
              </a:tr>
              <a:tr h="823457">
                <a:tc gridSpan="4">
                  <a:txBody>
                    <a:bodyPr/>
                    <a:lstStyle/>
                    <a:p>
                      <a:pPr marL="0" marR="0" algn="just">
                        <a:lnSpc>
                          <a:spcPct val="107000"/>
                        </a:lnSpc>
                        <a:spcBef>
                          <a:spcPts val="0"/>
                        </a:spcBef>
                        <a:spcAft>
                          <a:spcPts val="0"/>
                        </a:spcAft>
                        <a:tabLst>
                          <a:tab pos="1533525" algn="l"/>
                        </a:tabLst>
                      </a:pPr>
                      <a:r>
                        <a:rPr lang="en-US" sz="1100" b="0" dirty="0">
                          <a:solidFill>
                            <a:schemeClr val="tx1"/>
                          </a:solidFill>
                          <a:effectLst/>
                          <a:latin typeface="Times New Roman" panose="02020603050405020304" pitchFamily="18" charset="0"/>
                          <a:cs typeface="Times New Roman" panose="02020603050405020304" pitchFamily="18" charset="0"/>
                        </a:rPr>
                        <a:t>Equalization, Rake receiver concepts, Diversity Techniques, Linear predictive coders and channel coding. Multiplexing and Multiple Access: FDMA, TDMA, CDMA, OFDMA, Multiple Access for Radio Packet Systems: Pure ALOHA, Slotted ALOHA, CSMA and their versions; Packet and Pooling Reservation Based Multiple Access Schemes.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472443256"/>
                  </a:ext>
                </a:extLst>
              </a:tr>
              <a:tr h="212999">
                <a:tc>
                  <a:txBody>
                    <a:bodyPr/>
                    <a:lstStyle/>
                    <a:p>
                      <a:pPr marL="0" marR="0" algn="ctr">
                        <a:lnSpc>
                          <a:spcPct val="107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UNIT-V</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marL="0" marR="0" algn="l">
                        <a:lnSpc>
                          <a:spcPct val="107000"/>
                        </a:lnSpc>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Wireless Systems &amp; Standards</a:t>
                      </a:r>
                      <a:endParaRPr lang="en-US" sz="11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algn="ctr">
                        <a:lnSpc>
                          <a:spcPct val="107000"/>
                        </a:lnSpc>
                        <a:spcBef>
                          <a:spcPts val="0"/>
                        </a:spcBef>
                        <a:spcAft>
                          <a:spcPts val="0"/>
                        </a:spcAft>
                      </a:pPr>
                      <a:r>
                        <a:rPr lang="en-US" sz="1100" b="0" dirty="0">
                          <a:solidFill>
                            <a:schemeClr val="tx1"/>
                          </a:solidFill>
                          <a:effectLst/>
                          <a:latin typeface="Times New Roman" panose="02020603050405020304" pitchFamily="18" charset="0"/>
                          <a:cs typeface="Times New Roman" panose="02020603050405020304" pitchFamily="18" charset="0"/>
                        </a:rPr>
                        <a:t>8 Hours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83705481"/>
                  </a:ext>
                </a:extLst>
              </a:tr>
              <a:tr h="823457">
                <a:tc gridSpan="4">
                  <a:txBody>
                    <a:bodyPr/>
                    <a:lstStyle/>
                    <a:p>
                      <a:pPr marL="0" marR="0" algn="just">
                        <a:lnSpc>
                          <a:spcPct val="107000"/>
                        </a:lnSpc>
                        <a:spcBef>
                          <a:spcPts val="0"/>
                        </a:spcBef>
                        <a:spcAft>
                          <a:spcPts val="0"/>
                        </a:spcAft>
                      </a:pPr>
                      <a:r>
                        <a:rPr lang="en-US" sz="1100" b="0" dirty="0">
                          <a:solidFill>
                            <a:schemeClr val="tx1"/>
                          </a:solidFill>
                          <a:effectLst/>
                          <a:latin typeface="Times New Roman" panose="02020603050405020304" pitchFamily="18" charset="0"/>
                          <a:cs typeface="Times New Roman" panose="02020603050405020304" pitchFamily="18" charset="0"/>
                        </a:rPr>
                        <a:t>GSM system for mobile Telecommunication, General Packet Radio Service, Edge Technology; CDMA 2000, IMT 2000 and UMTS, Long Term Evolution (LTE), Introduction to Mobile </a:t>
                      </a:r>
                      <a:r>
                        <a:rPr lang="en-US" sz="1100" b="0" dirty="0" err="1">
                          <a:solidFill>
                            <a:schemeClr val="tx1"/>
                          </a:solidFill>
                          <a:effectLst/>
                          <a:latin typeface="Times New Roman" panose="02020603050405020304" pitchFamily="18" charset="0"/>
                          <a:cs typeface="Times New Roman" panose="02020603050405020304" pitchFamily="18" charset="0"/>
                        </a:rPr>
                        <a:t>Adhoc</a:t>
                      </a:r>
                      <a:r>
                        <a:rPr lang="en-US" sz="1100" b="0" dirty="0">
                          <a:solidFill>
                            <a:schemeClr val="tx1"/>
                          </a:solidFill>
                          <a:effectLst/>
                          <a:latin typeface="Times New Roman" panose="02020603050405020304" pitchFamily="18" charset="0"/>
                          <a:cs typeface="Times New Roman" panose="02020603050405020304" pitchFamily="18" charset="0"/>
                        </a:rPr>
                        <a:t> Networks, Li-Fi Communication, Ultra-Wideband Communication, Mobile data networks, Introduction to 4G, 5G and concept of NGN.</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83" marR="448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56740638"/>
                  </a:ext>
                </a:extLst>
              </a:tr>
            </a:tbl>
          </a:graphicData>
        </a:graphic>
      </p:graphicFrame>
    </p:spTree>
    <p:extLst>
      <p:ext uri="{BB962C8B-B14F-4D97-AF65-F5344CB8AC3E}">
        <p14:creationId xmlns:p14="http://schemas.microsoft.com/office/powerpoint/2010/main" xmlns="" val="9794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0E50A7-3C59-4C43-9B6C-3C8696A23EB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CDMA2000</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9" name="TextBox 8">
            <a:extLst>
              <a:ext uri="{FF2B5EF4-FFF2-40B4-BE49-F238E27FC236}">
                <a16:creationId xmlns:a16="http://schemas.microsoft.com/office/drawing/2014/main" xmlns="" id="{22E90712-967B-9032-DD2F-B83F2E62A2B5}"/>
              </a:ext>
            </a:extLst>
          </p:cNvPr>
          <p:cNvSpPr txBox="1"/>
          <p:nvPr/>
        </p:nvSpPr>
        <p:spPr>
          <a:xfrm>
            <a:off x="381000" y="1447800"/>
            <a:ext cx="8001000" cy="4524315"/>
          </a:xfrm>
          <a:prstGeom prst="rect">
            <a:avLst/>
          </a:prstGeom>
          <a:noFill/>
        </p:spPr>
        <p:txBody>
          <a:bodyPr wrap="square">
            <a:spAutoFit/>
          </a:bodyPr>
          <a:lstStyle/>
          <a:p>
            <a:pPr algn="l"/>
            <a:r>
              <a:rPr lang="en-US" b="1" i="0" dirty="0">
                <a:effectLst/>
                <a:latin typeface="Söhne"/>
              </a:rPr>
              <a:t>CDMA2000 1x:</a:t>
            </a:r>
          </a:p>
          <a:p>
            <a:pPr algn="l">
              <a:buFont typeface="Arial" panose="020B0604020202020204" pitchFamily="34" charset="0"/>
              <a:buChar char="•"/>
            </a:pPr>
            <a:r>
              <a:rPr lang="en-US" b="1" i="0" dirty="0">
                <a:effectLst/>
                <a:latin typeface="Söhne"/>
              </a:rPr>
              <a:t>Data and Voice:</a:t>
            </a:r>
            <a:r>
              <a:rPr lang="en-US" b="0" i="0" dirty="0">
                <a:effectLst/>
                <a:latin typeface="Söhne"/>
              </a:rPr>
              <a:t> CDMA2000 1x primarily focused on providing higher data speeds compared to its predecessor, allowing for data rates of up to 144 kbps, significantly faster than the original </a:t>
            </a:r>
            <a:r>
              <a:rPr lang="en-US" b="0" i="0" dirty="0" err="1">
                <a:effectLst/>
                <a:latin typeface="Söhne"/>
              </a:rPr>
              <a:t>CDMAOne</a:t>
            </a:r>
            <a:r>
              <a:rPr lang="en-US" b="0" i="0" dirty="0">
                <a:effectLst/>
                <a:latin typeface="Söhne"/>
              </a:rPr>
              <a:t> technology.</a:t>
            </a:r>
          </a:p>
          <a:p>
            <a:pPr algn="l">
              <a:buFont typeface="Arial" panose="020B0604020202020204" pitchFamily="34" charset="0"/>
              <a:buChar char="•"/>
            </a:pPr>
            <a:r>
              <a:rPr lang="en-US" b="1" i="0" dirty="0">
                <a:effectLst/>
                <a:latin typeface="Söhne"/>
              </a:rPr>
              <a:t>Efficiency:</a:t>
            </a:r>
            <a:r>
              <a:rPr lang="en-US" b="0" i="0" dirty="0">
                <a:effectLst/>
                <a:latin typeface="Söhne"/>
              </a:rPr>
              <a:t> It improved spectral efficiency, allowing for more users to be supported on the same bandwidth.</a:t>
            </a:r>
          </a:p>
          <a:p>
            <a:pPr algn="l">
              <a:buFont typeface="Arial" panose="020B0604020202020204" pitchFamily="34" charset="0"/>
              <a:buChar char="•"/>
            </a:pPr>
            <a:r>
              <a:rPr lang="en-US" b="1" i="0" dirty="0">
                <a:effectLst/>
                <a:latin typeface="Söhne"/>
              </a:rPr>
              <a:t>Applications:</a:t>
            </a:r>
            <a:r>
              <a:rPr lang="en-US" b="0" i="0" dirty="0">
                <a:effectLst/>
                <a:latin typeface="Söhne"/>
              </a:rPr>
              <a:t> CDMA2000 1x enabled services such as internet browsing, multimedia messaging (MMS), and basic video calling, expanding the capabilities of CDMA networks.</a:t>
            </a:r>
          </a:p>
          <a:p>
            <a:pPr algn="l"/>
            <a:r>
              <a:rPr lang="en-US" b="1" i="0" dirty="0">
                <a:effectLst/>
                <a:latin typeface="Söhne"/>
              </a:rPr>
              <a:t>CDMA2000 1xEV-DO and 1xEV-DV:</a:t>
            </a:r>
          </a:p>
          <a:p>
            <a:pPr algn="l">
              <a:buFont typeface="Arial" panose="020B0604020202020204" pitchFamily="34" charset="0"/>
              <a:buChar char="•"/>
            </a:pPr>
            <a:r>
              <a:rPr lang="en-US" b="1" i="0" dirty="0">
                <a:effectLst/>
                <a:latin typeface="Söhne"/>
              </a:rPr>
              <a:t>Evolution to Higher Speeds:</a:t>
            </a:r>
            <a:r>
              <a:rPr lang="en-US" b="0" i="0" dirty="0">
                <a:effectLst/>
                <a:latin typeface="Söhne"/>
              </a:rPr>
              <a:t> CDMA2000 1xEV-DO (Evolution-Data Optimized) and 1xEV-DV (Evolution-Data and Voice) further advanced the technology, offering higher data rates suitable for broadband applications.</a:t>
            </a:r>
          </a:p>
          <a:p>
            <a:pPr algn="l">
              <a:buFont typeface="Arial" panose="020B0604020202020204" pitchFamily="34" charset="0"/>
              <a:buChar char="•"/>
            </a:pPr>
            <a:r>
              <a:rPr lang="en-US" b="1" i="0" dirty="0">
                <a:effectLst/>
                <a:latin typeface="Söhne"/>
              </a:rPr>
              <a:t>Data-Optimized Services:</a:t>
            </a:r>
            <a:r>
              <a:rPr lang="en-US" b="0" i="0" dirty="0">
                <a:effectLst/>
                <a:latin typeface="Söhne"/>
              </a:rPr>
              <a:t> 1xEV-DO was specifically optimized for data services, offering faster speeds suitable for applications like video streaming, online gaming, and faster downloads.</a:t>
            </a:r>
          </a:p>
        </p:txBody>
      </p:sp>
    </p:spTree>
    <p:extLst>
      <p:ext uri="{BB962C8B-B14F-4D97-AF65-F5344CB8AC3E}">
        <p14:creationId xmlns:p14="http://schemas.microsoft.com/office/powerpoint/2010/main" xmlns="" val="391410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9D5E6A-0A17-4788-808C-5B3CB634329B}"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CDMA2000</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TextBox 2">
            <a:extLst>
              <a:ext uri="{FF2B5EF4-FFF2-40B4-BE49-F238E27FC236}">
                <a16:creationId xmlns:a16="http://schemas.microsoft.com/office/drawing/2014/main" xmlns="" id="{BDBB60A5-BD23-B46E-4B83-904C76E691ED}"/>
              </a:ext>
            </a:extLst>
          </p:cNvPr>
          <p:cNvSpPr txBox="1"/>
          <p:nvPr/>
        </p:nvSpPr>
        <p:spPr>
          <a:xfrm>
            <a:off x="1143000" y="1661279"/>
            <a:ext cx="7467600" cy="3139321"/>
          </a:xfrm>
          <a:prstGeom prst="rect">
            <a:avLst/>
          </a:prstGeom>
          <a:noFill/>
        </p:spPr>
        <p:txBody>
          <a:bodyPr wrap="square">
            <a:spAutoFit/>
          </a:bodyPr>
          <a:lstStyle/>
          <a:p>
            <a:pPr algn="l"/>
            <a:r>
              <a:rPr lang="en-US" b="1" i="0" dirty="0">
                <a:effectLst/>
                <a:latin typeface="Söhne"/>
              </a:rPr>
              <a:t>Impact and Legacy:</a:t>
            </a:r>
          </a:p>
          <a:p>
            <a:pPr algn="l">
              <a:buFont typeface="Arial" panose="020B0604020202020204" pitchFamily="34" charset="0"/>
              <a:buChar char="•"/>
            </a:pPr>
            <a:r>
              <a:rPr lang="en-US" b="1" i="0" dirty="0">
                <a:effectLst/>
                <a:latin typeface="Söhne"/>
              </a:rPr>
              <a:t>Data Revolution:</a:t>
            </a:r>
            <a:r>
              <a:rPr lang="en-US" b="0" i="0" dirty="0">
                <a:effectLst/>
                <a:latin typeface="Söhne"/>
              </a:rPr>
              <a:t> CDMA2000, especially its EV-DO variants, played a significant role in advancing mobile data services, providing faster speeds and enabling a wide range of data-intensive applications.</a:t>
            </a:r>
          </a:p>
          <a:p>
            <a:pPr algn="l">
              <a:buFont typeface="Arial" panose="020B0604020202020204" pitchFamily="34" charset="0"/>
              <a:buChar char="•"/>
            </a:pPr>
            <a:r>
              <a:rPr lang="en-US" b="1" i="0" dirty="0">
                <a:effectLst/>
                <a:latin typeface="Söhne"/>
              </a:rPr>
              <a:t>Global Adoption:</a:t>
            </a:r>
            <a:r>
              <a:rPr lang="en-US" b="0" i="0" dirty="0">
                <a:effectLst/>
                <a:latin typeface="Söhne"/>
              </a:rPr>
              <a:t> CDMA2000 networks were deployed in various countries, particularly in North America and parts of Asia, contributing to the global proliferation of 3G mobile technologies.</a:t>
            </a:r>
          </a:p>
          <a:p>
            <a:pPr algn="l"/>
            <a:r>
              <a:rPr lang="en-US" b="0" i="0" dirty="0">
                <a:effectLst/>
                <a:latin typeface="Söhne"/>
              </a:rPr>
              <a:t>While CDMA2000 networks were prevalent and successful for a period, the industry gradually shifted toward the GSM-based technologies and subsequent generations like 4G LTE and 5G, which became more globally dominant due to their widespread adoption and higher data speeds.</a:t>
            </a:r>
          </a:p>
        </p:txBody>
      </p:sp>
    </p:spTree>
    <p:extLst>
      <p:ext uri="{BB962C8B-B14F-4D97-AF65-F5344CB8AC3E}">
        <p14:creationId xmlns:p14="http://schemas.microsoft.com/office/powerpoint/2010/main" xmlns="" val="1779799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EF5C82-6503-4895-A049-CD4817240C77}"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CDMA2000</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5122" name="Picture 2" descr="CDMA2000 services">
            <a:extLst>
              <a:ext uri="{FF2B5EF4-FFF2-40B4-BE49-F238E27FC236}">
                <a16:creationId xmlns:a16="http://schemas.microsoft.com/office/drawing/2014/main" xmlns="" id="{3BDE2259-84D3-E3B7-9E5D-7A909B48864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400" y="1066800"/>
            <a:ext cx="7315200" cy="5105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024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61526C-F4FA-4EB5-9C3C-C11A72CCAB5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Long Term Evolution (LTE)</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TextBox 2">
            <a:extLst>
              <a:ext uri="{FF2B5EF4-FFF2-40B4-BE49-F238E27FC236}">
                <a16:creationId xmlns:a16="http://schemas.microsoft.com/office/drawing/2014/main" xmlns="" id="{8ABD512D-6E31-5DBC-BD44-D734DF32851C}"/>
              </a:ext>
            </a:extLst>
          </p:cNvPr>
          <p:cNvSpPr txBox="1"/>
          <p:nvPr/>
        </p:nvSpPr>
        <p:spPr>
          <a:xfrm>
            <a:off x="914400" y="1524000"/>
            <a:ext cx="7848600" cy="3416320"/>
          </a:xfrm>
          <a:prstGeom prst="rect">
            <a:avLst/>
          </a:prstGeom>
          <a:noFill/>
        </p:spPr>
        <p:txBody>
          <a:bodyPr wrap="square">
            <a:spAutoFit/>
          </a:bodyPr>
          <a:lstStyle/>
          <a:p>
            <a:pPr algn="l"/>
            <a:r>
              <a:rPr lang="en-US" b="0" i="0" dirty="0">
                <a:effectLst/>
                <a:latin typeface="Söhne"/>
              </a:rPr>
              <a:t>Long Term Evolution (LTE) is a standard for wireless broadband communication for mobile devices and data terminals. It represents a significant advancement in mobile network technology and is often referred to as a 4G technology, offering faster speeds and improved performance compared to its predecessors.</a:t>
            </a:r>
          </a:p>
          <a:p>
            <a:pPr algn="l"/>
            <a:endParaRPr lang="en-US" b="1" i="0" dirty="0">
              <a:effectLst/>
              <a:latin typeface="Söhne"/>
            </a:endParaRPr>
          </a:p>
          <a:p>
            <a:pPr algn="l"/>
            <a:r>
              <a:rPr lang="en-US" b="1" i="0" dirty="0">
                <a:effectLst/>
                <a:latin typeface="Söhne"/>
              </a:rPr>
              <a:t>Key Features of LTE:</a:t>
            </a:r>
          </a:p>
          <a:p>
            <a:pPr algn="l">
              <a:buFont typeface="+mj-lt"/>
              <a:buAutoNum type="arabicPeriod"/>
            </a:pPr>
            <a:r>
              <a:rPr lang="en-US" b="1" i="0" dirty="0">
                <a:effectLst/>
                <a:latin typeface="Söhne"/>
              </a:rPr>
              <a:t>High Data Rates:</a:t>
            </a:r>
            <a:r>
              <a:rPr lang="en-US" b="0" i="0" dirty="0">
                <a:effectLst/>
                <a:latin typeface="Söhne"/>
              </a:rPr>
              <a:t> LTE significantly increases data transfer speeds, providing theoretical peak download rates of several hundred megabits per second (Mbps) and upload rates of up to 50 Mbps.</a:t>
            </a:r>
          </a:p>
          <a:p>
            <a:pPr algn="l">
              <a:buFont typeface="+mj-lt"/>
              <a:buAutoNum type="arabicPeriod"/>
            </a:pPr>
            <a:r>
              <a:rPr lang="en-US" b="1" i="0" dirty="0">
                <a:effectLst/>
                <a:latin typeface="Söhne"/>
              </a:rPr>
              <a:t>Low Latency:</a:t>
            </a:r>
            <a:r>
              <a:rPr lang="en-US" b="0" i="0" dirty="0">
                <a:effectLst/>
                <a:latin typeface="Söhne"/>
              </a:rPr>
              <a:t> It reduces network latency, enabling quicker response times and supporting applications that require real-time interaction, such as online gaming and video conferencing.</a:t>
            </a:r>
          </a:p>
        </p:txBody>
      </p:sp>
    </p:spTree>
    <p:extLst>
      <p:ext uri="{BB962C8B-B14F-4D97-AF65-F5344CB8AC3E}">
        <p14:creationId xmlns:p14="http://schemas.microsoft.com/office/powerpoint/2010/main" xmlns="" val="393507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701174-8B3C-4E9D-9741-8A3E6521693B}"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i="0" dirty="0">
                <a:effectLst/>
                <a:latin typeface="Söhne"/>
              </a:rPr>
              <a:t>CDMA2000</a:t>
            </a:r>
            <a:endParaRPr lang="en-US" sz="2400" b="0" dirty="0">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TextBox 2">
            <a:extLst>
              <a:ext uri="{FF2B5EF4-FFF2-40B4-BE49-F238E27FC236}">
                <a16:creationId xmlns:a16="http://schemas.microsoft.com/office/drawing/2014/main" xmlns="" id="{8ABD512D-6E31-5DBC-BD44-D734DF32851C}"/>
              </a:ext>
            </a:extLst>
          </p:cNvPr>
          <p:cNvSpPr txBox="1"/>
          <p:nvPr/>
        </p:nvSpPr>
        <p:spPr>
          <a:xfrm>
            <a:off x="914400" y="1600200"/>
            <a:ext cx="7848600" cy="2585323"/>
          </a:xfrm>
          <a:prstGeom prst="rect">
            <a:avLst/>
          </a:prstGeom>
          <a:noFill/>
        </p:spPr>
        <p:txBody>
          <a:bodyPr wrap="square">
            <a:spAutoFit/>
          </a:bodyPr>
          <a:lstStyle/>
          <a:p>
            <a:pPr algn="l"/>
            <a:r>
              <a:rPr lang="en-US" b="1" i="0" dirty="0">
                <a:effectLst/>
                <a:latin typeface="Söhne"/>
              </a:rPr>
              <a:t>3. Spectrum Efficiency:</a:t>
            </a:r>
            <a:r>
              <a:rPr lang="en-US" b="0" i="0" dirty="0">
                <a:effectLst/>
                <a:latin typeface="Söhne"/>
              </a:rPr>
              <a:t> LTE optimizes the use of available radio spectrum more efficiently than earlier technologies, allowing for more users and higher data rates within the same frequency bands.</a:t>
            </a:r>
          </a:p>
          <a:p>
            <a:pPr algn="l"/>
            <a:r>
              <a:rPr lang="en-US" b="1" i="0" dirty="0">
                <a:effectLst/>
                <a:latin typeface="Söhne"/>
              </a:rPr>
              <a:t>4. IP-Based Network:</a:t>
            </a:r>
            <a:r>
              <a:rPr lang="en-US" b="0" i="0" dirty="0">
                <a:effectLst/>
                <a:latin typeface="Söhne"/>
              </a:rPr>
              <a:t> LTE is based on an all-IP network architecture, streamlining data transmission and enabling seamless integration with other internet-based services.</a:t>
            </a:r>
          </a:p>
          <a:p>
            <a:pPr algn="l"/>
            <a:r>
              <a:rPr lang="en-US" b="1" i="0" dirty="0">
                <a:effectLst/>
                <a:latin typeface="Söhne"/>
              </a:rPr>
              <a:t>5. Backward Compatibility:</a:t>
            </a:r>
            <a:r>
              <a:rPr lang="en-US" b="0" i="0" dirty="0">
                <a:effectLst/>
                <a:latin typeface="Söhne"/>
              </a:rPr>
              <a:t> LTE networks are designed to be backward compatible with existing 2G and 3G networks, ensuring a smooth transition for users and devices.</a:t>
            </a:r>
          </a:p>
        </p:txBody>
      </p:sp>
    </p:spTree>
    <p:extLst>
      <p:ext uri="{BB962C8B-B14F-4D97-AF65-F5344CB8AC3E}">
        <p14:creationId xmlns:p14="http://schemas.microsoft.com/office/powerpoint/2010/main" xmlns="" val="153421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0" algn="just"/>
            <a:r>
              <a:rPr lang="en-US" sz="2000" b="1" dirty="0"/>
              <a:t>Access Point (AP) </a:t>
            </a:r>
            <a:r>
              <a:rPr lang="en-US" sz="2000" dirty="0"/>
              <a:t>- The AP is a wireless LAN transceiver or “base station” that can connect one or many wireless devices simultaneously to the Internet.</a:t>
            </a:r>
            <a:endParaRPr lang="en-IN" sz="2000" dirty="0"/>
          </a:p>
          <a:p>
            <a:pPr lvl="0" algn="just"/>
            <a:r>
              <a:rPr lang="en-US" sz="2000" b="1" dirty="0"/>
              <a:t>Wi-Fi cards </a:t>
            </a:r>
            <a:r>
              <a:rPr lang="en-US" sz="2000" dirty="0"/>
              <a:t>- They accept the wireless signal and relay information. They can be internal and external.(</a:t>
            </a:r>
            <a:r>
              <a:rPr lang="en-US" sz="2000" dirty="0" err="1"/>
              <a:t>e.g</a:t>
            </a:r>
            <a:r>
              <a:rPr lang="en-US" sz="2000" dirty="0"/>
              <a:t> PCMCIA Card for Laptop and PCI Card for Desktop PC)</a:t>
            </a:r>
            <a:endParaRPr lang="en-IN" sz="2000" dirty="0"/>
          </a:p>
          <a:p>
            <a:pPr lvl="0" algn="just"/>
            <a:r>
              <a:rPr lang="en-US" sz="2000" b="1" dirty="0"/>
              <a:t>Safeguards </a:t>
            </a:r>
            <a:r>
              <a:rPr lang="en-US" sz="2000" dirty="0"/>
              <a:t>- Firewalls and anti-virus software protect networks from uninvited users and keep information secure.</a:t>
            </a:r>
            <a:endParaRPr lang="en-IN" sz="2000" dirty="0"/>
          </a:p>
          <a:p>
            <a:pPr algn="just"/>
            <a:endParaRPr lang="en-US" dirty="0"/>
          </a:p>
        </p:txBody>
      </p:sp>
      <p:sp>
        <p:nvSpPr>
          <p:cNvPr id="4" name="Date Placeholder 3"/>
          <p:cNvSpPr>
            <a:spLocks noGrp="1"/>
          </p:cNvSpPr>
          <p:nvPr>
            <p:ph type="dt" sz="half" idx="10"/>
          </p:nvPr>
        </p:nvSpPr>
        <p:spPr/>
        <p:txBody>
          <a:bodyPr/>
          <a:lstStyle/>
          <a:p>
            <a:fld id="{2F7B6AE9-0762-4872-947C-22B15B323FF9}"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b="1" dirty="0"/>
              <a:t>Elements of a WI-FI Network</a:t>
            </a:r>
            <a:endParaRPr lang="en-IN" sz="2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9" name="object 4"/>
          <p:cNvSpPr/>
          <p:nvPr/>
        </p:nvSpPr>
        <p:spPr>
          <a:xfrm>
            <a:off x="228600" y="3886201"/>
            <a:ext cx="8616696" cy="22859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65640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marL="355477" marR="438632" algn="just">
              <a:lnSpc>
                <a:spcPts val="2590"/>
              </a:lnSpc>
              <a:spcBef>
                <a:spcPts val="425"/>
              </a:spcBef>
              <a:tabLst>
                <a:tab pos="354843" algn="l"/>
              </a:tabLst>
            </a:pPr>
            <a:r>
              <a:rPr lang="en-US" sz="2000" dirty="0">
                <a:cs typeface="Trebuchet MS"/>
              </a:rPr>
              <a:t>Freedom – </a:t>
            </a:r>
            <a:r>
              <a:rPr lang="en-US" sz="2000" spc="-95" dirty="0">
                <a:cs typeface="Trebuchet MS"/>
              </a:rPr>
              <a:t>You </a:t>
            </a:r>
            <a:r>
              <a:rPr lang="en-US" sz="2000" spc="-5" dirty="0">
                <a:cs typeface="Trebuchet MS"/>
              </a:rPr>
              <a:t>can work </a:t>
            </a:r>
            <a:r>
              <a:rPr lang="en-US" sz="2000" dirty="0">
                <a:cs typeface="Trebuchet MS"/>
              </a:rPr>
              <a:t>from </a:t>
            </a:r>
            <a:r>
              <a:rPr lang="en-US" sz="2000" spc="-5" dirty="0">
                <a:cs typeface="Trebuchet MS"/>
              </a:rPr>
              <a:t>any location that you can  get </a:t>
            </a:r>
            <a:r>
              <a:rPr lang="en-US" sz="2000" dirty="0">
                <a:cs typeface="Trebuchet MS"/>
              </a:rPr>
              <a:t>a </a:t>
            </a:r>
            <a:r>
              <a:rPr lang="en-US" sz="2000" spc="-5" dirty="0">
                <a:cs typeface="Trebuchet MS"/>
              </a:rPr>
              <a:t>signal.</a:t>
            </a:r>
            <a:endParaRPr lang="en-US" sz="2000" dirty="0">
              <a:cs typeface="Trebuchet MS"/>
            </a:endParaRPr>
          </a:p>
          <a:p>
            <a:pPr marL="12694" algn="just">
              <a:spcBef>
                <a:spcPts val="675"/>
              </a:spcBef>
              <a:tabLst>
                <a:tab pos="354843" algn="l"/>
              </a:tabLst>
            </a:pPr>
            <a:r>
              <a:rPr lang="en-US" sz="2000" spc="-5" dirty="0">
                <a:cs typeface="Trebuchet MS"/>
              </a:rPr>
              <a:t>Setup Cost </a:t>
            </a:r>
            <a:r>
              <a:rPr lang="en-US" sz="2000" dirty="0">
                <a:cs typeface="Trebuchet MS"/>
              </a:rPr>
              <a:t>– </a:t>
            </a:r>
            <a:r>
              <a:rPr lang="en-US" sz="2000" spc="-5" dirty="0">
                <a:cs typeface="Trebuchet MS"/>
              </a:rPr>
              <a:t>No cabling</a:t>
            </a:r>
            <a:r>
              <a:rPr lang="en-US" sz="2000" spc="45" dirty="0">
                <a:cs typeface="Trebuchet MS"/>
              </a:rPr>
              <a:t> </a:t>
            </a:r>
            <a:r>
              <a:rPr lang="en-US" sz="2000" spc="-5" dirty="0">
                <a:cs typeface="Trebuchet MS"/>
              </a:rPr>
              <a:t>required.</a:t>
            </a:r>
            <a:endParaRPr lang="en-US" sz="2000" dirty="0">
              <a:cs typeface="Trebuchet MS"/>
            </a:endParaRPr>
          </a:p>
          <a:p>
            <a:pPr marL="355477" marR="5080" algn="just">
              <a:lnSpc>
                <a:spcPts val="2590"/>
              </a:lnSpc>
              <a:spcBef>
                <a:spcPts val="1050"/>
              </a:spcBef>
              <a:tabLst>
                <a:tab pos="354843" algn="l"/>
              </a:tabLst>
            </a:pPr>
            <a:r>
              <a:rPr lang="en-US" sz="2000" spc="-5" dirty="0">
                <a:cs typeface="Trebuchet MS"/>
              </a:rPr>
              <a:t>Flexibility </a:t>
            </a:r>
            <a:r>
              <a:rPr lang="en-US" sz="2000" dirty="0">
                <a:cs typeface="Trebuchet MS"/>
              </a:rPr>
              <a:t>– Quick </a:t>
            </a:r>
            <a:r>
              <a:rPr lang="en-US" sz="2000" spc="-5" dirty="0">
                <a:cs typeface="Trebuchet MS"/>
              </a:rPr>
              <a:t>and easy to </a:t>
            </a:r>
            <a:r>
              <a:rPr lang="en-US" sz="2000" dirty="0">
                <a:cs typeface="Trebuchet MS"/>
              </a:rPr>
              <a:t>setup </a:t>
            </a:r>
            <a:r>
              <a:rPr lang="en-US" sz="2000" spc="-5" dirty="0">
                <a:cs typeface="Trebuchet MS"/>
              </a:rPr>
              <a:t>in temp </a:t>
            </a:r>
            <a:r>
              <a:rPr lang="en-US" sz="2000" dirty="0">
                <a:cs typeface="Trebuchet MS"/>
              </a:rPr>
              <a:t>or </a:t>
            </a:r>
            <a:r>
              <a:rPr lang="en-US" sz="2000" spc="-5" dirty="0">
                <a:cs typeface="Trebuchet MS"/>
              </a:rPr>
              <a:t>permanent  </a:t>
            </a:r>
            <a:r>
              <a:rPr lang="en-US" sz="2000" dirty="0">
                <a:cs typeface="Trebuchet MS"/>
              </a:rPr>
              <a:t>space.</a:t>
            </a:r>
          </a:p>
          <a:p>
            <a:pPr marL="12694" algn="just">
              <a:spcBef>
                <a:spcPts val="670"/>
              </a:spcBef>
              <a:tabLst>
                <a:tab pos="354843" algn="l"/>
              </a:tabLst>
            </a:pPr>
            <a:r>
              <a:rPr lang="en-US" sz="2000" spc="-5" dirty="0">
                <a:cs typeface="Trebuchet MS"/>
              </a:rPr>
              <a:t>Scalable </a:t>
            </a:r>
            <a:r>
              <a:rPr lang="en-US" sz="2000" dirty="0">
                <a:cs typeface="Trebuchet MS"/>
              </a:rPr>
              <a:t>– </a:t>
            </a:r>
            <a:r>
              <a:rPr lang="en-US" sz="2000" spc="-5" dirty="0">
                <a:cs typeface="Trebuchet MS"/>
              </a:rPr>
              <a:t>Can </a:t>
            </a:r>
            <a:r>
              <a:rPr lang="en-US" sz="2000" spc="-10" dirty="0">
                <a:cs typeface="Trebuchet MS"/>
              </a:rPr>
              <a:t>be expanded </a:t>
            </a:r>
            <a:r>
              <a:rPr lang="en-US" sz="2000" spc="-5" dirty="0">
                <a:cs typeface="Trebuchet MS"/>
              </a:rPr>
              <a:t>with</a:t>
            </a:r>
            <a:r>
              <a:rPr lang="en-US" sz="2000" spc="65" dirty="0">
                <a:cs typeface="Trebuchet MS"/>
              </a:rPr>
              <a:t> </a:t>
            </a:r>
            <a:r>
              <a:rPr lang="en-US" sz="2000" spc="-5" dirty="0">
                <a:cs typeface="Trebuchet MS"/>
              </a:rPr>
              <a:t>growth.</a:t>
            </a:r>
            <a:endParaRPr lang="en-US" sz="2000" dirty="0">
              <a:cs typeface="Trebuchet MS"/>
            </a:endParaRPr>
          </a:p>
          <a:p>
            <a:pPr marL="12694" algn="just">
              <a:spcBef>
                <a:spcPts val="710"/>
              </a:spcBef>
              <a:tabLst>
                <a:tab pos="354843" algn="l"/>
              </a:tabLst>
            </a:pPr>
            <a:r>
              <a:rPr lang="en-US" sz="2000" spc="-5" dirty="0">
                <a:cs typeface="Trebuchet MS"/>
              </a:rPr>
              <a:t>Mobile </a:t>
            </a:r>
            <a:r>
              <a:rPr lang="en-US" sz="2000" dirty="0">
                <a:cs typeface="Trebuchet MS"/>
              </a:rPr>
              <a:t>Access – </a:t>
            </a:r>
            <a:r>
              <a:rPr lang="en-US" sz="2000" spc="-5" dirty="0">
                <a:cs typeface="Trebuchet MS"/>
              </a:rPr>
              <a:t>Can access the network </a:t>
            </a:r>
            <a:r>
              <a:rPr lang="en-US" sz="2000" dirty="0">
                <a:cs typeface="Trebuchet MS"/>
              </a:rPr>
              <a:t>on </a:t>
            </a:r>
            <a:r>
              <a:rPr lang="en-US" sz="2000" spc="-5" dirty="0">
                <a:cs typeface="Trebuchet MS"/>
              </a:rPr>
              <a:t>the</a:t>
            </a:r>
            <a:r>
              <a:rPr lang="en-US" sz="2000" spc="-90" dirty="0">
                <a:cs typeface="Trebuchet MS"/>
              </a:rPr>
              <a:t> </a:t>
            </a:r>
            <a:r>
              <a:rPr lang="en-US" sz="2000" spc="-5" dirty="0">
                <a:cs typeface="Trebuchet MS"/>
              </a:rPr>
              <a:t>move.</a:t>
            </a:r>
            <a:endParaRPr lang="en-US" sz="2000" dirty="0">
              <a:cs typeface="Trebuchet MS"/>
            </a:endParaRPr>
          </a:p>
          <a:p>
            <a:pPr algn="just"/>
            <a:endParaRPr lang="en-IN" sz="2000" b="1" dirty="0"/>
          </a:p>
          <a:p>
            <a:pPr algn="just"/>
            <a:endParaRPr lang="en-US" sz="2000" dirty="0"/>
          </a:p>
        </p:txBody>
      </p:sp>
      <p:sp>
        <p:nvSpPr>
          <p:cNvPr id="4" name="Date Placeholder 3"/>
          <p:cNvSpPr>
            <a:spLocks noGrp="1"/>
          </p:cNvSpPr>
          <p:nvPr>
            <p:ph type="dt" sz="half" idx="10"/>
          </p:nvPr>
        </p:nvSpPr>
        <p:spPr/>
        <p:txBody>
          <a:bodyPr/>
          <a:lstStyle/>
          <a:p>
            <a:fld id="{A21472A1-95F5-4850-957D-2BA3DB5E7604}"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Advant</a:t>
            </a:r>
            <a:r>
              <a:rPr lang="en-IN" sz="2400" spc="10" dirty="0"/>
              <a:t>a</a:t>
            </a:r>
            <a:r>
              <a:rPr lang="en-IN" sz="2400" dirty="0"/>
              <a:t>g</a:t>
            </a:r>
            <a:r>
              <a:rPr lang="en-IN" sz="2400" spc="5" dirty="0"/>
              <a:t>e</a:t>
            </a:r>
            <a:r>
              <a:rPr lang="en-IN" sz="2400" dirty="0"/>
              <a:t>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2022654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marL="12694">
              <a:spcBef>
                <a:spcPts val="775"/>
              </a:spcBef>
            </a:pPr>
            <a:r>
              <a:rPr lang="en-US" sz="2000" spc="-5" dirty="0">
                <a:cs typeface="Trebuchet MS"/>
              </a:rPr>
              <a:t>Speed – Slower </a:t>
            </a:r>
            <a:r>
              <a:rPr lang="en-US" sz="2000" spc="-10" dirty="0">
                <a:cs typeface="Trebuchet MS"/>
              </a:rPr>
              <a:t>than</a:t>
            </a:r>
            <a:r>
              <a:rPr lang="en-US" sz="2000" spc="-285" dirty="0">
                <a:cs typeface="Trebuchet MS"/>
              </a:rPr>
              <a:t> </a:t>
            </a:r>
            <a:r>
              <a:rPr lang="en-US" sz="2000" spc="-10" dirty="0">
                <a:cs typeface="Trebuchet MS"/>
              </a:rPr>
              <a:t>cable.</a:t>
            </a:r>
            <a:endParaRPr lang="en-US" sz="2000" dirty="0">
              <a:cs typeface="Trebuchet MS"/>
            </a:endParaRPr>
          </a:p>
          <a:p>
            <a:pPr marL="12694">
              <a:spcBef>
                <a:spcPts val="670"/>
              </a:spcBef>
            </a:pPr>
            <a:r>
              <a:rPr lang="en-US" sz="2000" spc="-10" dirty="0">
                <a:cs typeface="Trebuchet MS"/>
              </a:rPr>
              <a:t>Range </a:t>
            </a:r>
            <a:r>
              <a:rPr lang="en-US" sz="2000" spc="-5" dirty="0">
                <a:cs typeface="Trebuchet MS"/>
              </a:rPr>
              <a:t>– </a:t>
            </a:r>
            <a:r>
              <a:rPr lang="en-US" sz="2000" spc="-10" dirty="0">
                <a:cs typeface="Trebuchet MS"/>
              </a:rPr>
              <a:t>Affected </a:t>
            </a:r>
            <a:r>
              <a:rPr lang="en-US" sz="2000" spc="-5" dirty="0">
                <a:cs typeface="Trebuchet MS"/>
              </a:rPr>
              <a:t>by various</a:t>
            </a:r>
            <a:r>
              <a:rPr lang="en-US" sz="2000" spc="-415" dirty="0">
                <a:cs typeface="Trebuchet MS"/>
              </a:rPr>
              <a:t> </a:t>
            </a:r>
            <a:r>
              <a:rPr lang="en-US" sz="2000" spc="-85" dirty="0">
                <a:cs typeface="Trebuchet MS"/>
              </a:rPr>
              <a:t>medium.</a:t>
            </a:r>
            <a:endParaRPr lang="en-US" sz="2000" dirty="0">
              <a:cs typeface="Trebuchet MS"/>
            </a:endParaRPr>
          </a:p>
          <a:p>
            <a:pPr marL="12694">
              <a:spcBef>
                <a:spcPts val="670"/>
              </a:spcBef>
            </a:pPr>
            <a:r>
              <a:rPr lang="en-US" sz="2000" spc="-40" dirty="0">
                <a:cs typeface="Trebuchet MS"/>
              </a:rPr>
              <a:t>Travels </a:t>
            </a:r>
            <a:r>
              <a:rPr lang="en-US" sz="2000" spc="-5" dirty="0">
                <a:cs typeface="Trebuchet MS"/>
              </a:rPr>
              <a:t>best through open</a:t>
            </a:r>
            <a:r>
              <a:rPr lang="en-US" sz="2000" spc="-260" dirty="0">
                <a:cs typeface="Trebuchet MS"/>
              </a:rPr>
              <a:t> </a:t>
            </a:r>
            <a:r>
              <a:rPr lang="en-US" sz="2000" dirty="0">
                <a:cs typeface="Trebuchet MS"/>
              </a:rPr>
              <a:t>space.</a:t>
            </a:r>
          </a:p>
          <a:p>
            <a:pPr marL="469738">
              <a:spcBef>
                <a:spcPts val="710"/>
              </a:spcBef>
            </a:pPr>
            <a:r>
              <a:rPr lang="en-US" sz="2000" spc="-20" dirty="0">
                <a:cs typeface="Trebuchet MS"/>
              </a:rPr>
              <a:t>Reduced </a:t>
            </a:r>
            <a:r>
              <a:rPr lang="en-US" sz="2000" spc="-5" dirty="0">
                <a:cs typeface="Trebuchet MS"/>
              </a:rPr>
              <a:t>by walls, </a:t>
            </a:r>
            <a:r>
              <a:rPr lang="en-US" sz="2000" dirty="0">
                <a:cs typeface="Trebuchet MS"/>
              </a:rPr>
              <a:t>glass, </a:t>
            </a:r>
            <a:r>
              <a:rPr lang="en-US" sz="2000" spc="-60" dirty="0">
                <a:cs typeface="Trebuchet MS"/>
              </a:rPr>
              <a:t>water,</a:t>
            </a:r>
            <a:r>
              <a:rPr lang="en-US" sz="2000" spc="-229" dirty="0">
                <a:cs typeface="Trebuchet MS"/>
              </a:rPr>
              <a:t> </a:t>
            </a:r>
            <a:r>
              <a:rPr lang="en-US" sz="2000" spc="-5" dirty="0" err="1">
                <a:cs typeface="Trebuchet MS"/>
              </a:rPr>
              <a:t>etc</a:t>
            </a:r>
            <a:endParaRPr lang="en-US" sz="2000" dirty="0">
              <a:cs typeface="Trebuchet MS"/>
            </a:endParaRPr>
          </a:p>
          <a:p>
            <a:pPr marL="12694">
              <a:spcBef>
                <a:spcPts val="655"/>
              </a:spcBef>
            </a:pPr>
            <a:r>
              <a:rPr lang="en-US" sz="2000" spc="-5" dirty="0">
                <a:cs typeface="Trebuchet MS"/>
              </a:rPr>
              <a:t>Security – </a:t>
            </a:r>
            <a:r>
              <a:rPr lang="en-US" sz="2000" spc="-10" dirty="0">
                <a:cs typeface="Trebuchet MS"/>
              </a:rPr>
              <a:t>Greater exposure </a:t>
            </a:r>
            <a:r>
              <a:rPr lang="en-US" sz="2000" spc="-5" dirty="0">
                <a:cs typeface="Trebuchet MS"/>
              </a:rPr>
              <a:t>to</a:t>
            </a:r>
            <a:r>
              <a:rPr lang="en-US" sz="2000" spc="-260" dirty="0">
                <a:cs typeface="Trebuchet MS"/>
              </a:rPr>
              <a:t> </a:t>
            </a:r>
            <a:r>
              <a:rPr lang="en-US" sz="2000" spc="-5" dirty="0">
                <a:cs typeface="Trebuchet MS"/>
              </a:rPr>
              <a:t>risks.</a:t>
            </a:r>
            <a:endParaRPr lang="en-US" sz="2000" dirty="0">
              <a:cs typeface="Trebuchet MS"/>
            </a:endParaRPr>
          </a:p>
          <a:p>
            <a:pPr marL="469738">
              <a:spcBef>
                <a:spcPts val="725"/>
              </a:spcBef>
            </a:pPr>
            <a:r>
              <a:rPr lang="en-US" sz="2000" spc="-5" dirty="0">
                <a:cs typeface="Trebuchet MS"/>
              </a:rPr>
              <a:t>Unauthorized</a:t>
            </a:r>
            <a:r>
              <a:rPr lang="en-US" sz="2000" spc="-300" dirty="0">
                <a:cs typeface="Trebuchet MS"/>
              </a:rPr>
              <a:t> </a:t>
            </a:r>
            <a:r>
              <a:rPr lang="en-US" sz="2000" spc="-5" dirty="0">
                <a:cs typeface="Trebuchet MS"/>
              </a:rPr>
              <a:t>access.</a:t>
            </a:r>
            <a:endParaRPr lang="en-US" sz="2000" dirty="0">
              <a:cs typeface="Trebuchet MS"/>
            </a:endParaRPr>
          </a:p>
          <a:p>
            <a:pPr marL="469738">
              <a:spcBef>
                <a:spcPts val="710"/>
              </a:spcBef>
            </a:pPr>
            <a:r>
              <a:rPr lang="en-US" sz="2000" spc="-5" dirty="0">
                <a:cs typeface="Trebuchet MS"/>
              </a:rPr>
              <a:t>Compromising</a:t>
            </a:r>
            <a:r>
              <a:rPr lang="en-US" sz="2000" spc="-310" dirty="0">
                <a:cs typeface="Trebuchet MS"/>
              </a:rPr>
              <a:t> </a:t>
            </a:r>
            <a:r>
              <a:rPr lang="en-US" sz="2000" spc="-10" dirty="0">
                <a:cs typeface="Trebuchet MS"/>
              </a:rPr>
              <a:t>data.</a:t>
            </a:r>
            <a:endParaRPr lang="en-US" sz="2000" dirty="0">
              <a:cs typeface="Trebuchet MS"/>
            </a:endParaRPr>
          </a:p>
          <a:p>
            <a:pPr marL="469738">
              <a:spcBef>
                <a:spcPts val="710"/>
              </a:spcBef>
            </a:pPr>
            <a:r>
              <a:rPr lang="en-US" sz="2000" spc="-5" dirty="0">
                <a:cs typeface="Trebuchet MS"/>
              </a:rPr>
              <a:t>Denial </a:t>
            </a:r>
            <a:r>
              <a:rPr lang="en-US" sz="2000" dirty="0">
                <a:cs typeface="Trebuchet MS"/>
              </a:rPr>
              <a:t>of</a:t>
            </a:r>
            <a:r>
              <a:rPr lang="en-US" sz="2000" spc="-310" dirty="0">
                <a:cs typeface="Trebuchet MS"/>
              </a:rPr>
              <a:t> </a:t>
            </a:r>
            <a:r>
              <a:rPr lang="en-US" sz="2000" dirty="0">
                <a:cs typeface="Trebuchet MS"/>
              </a:rPr>
              <a:t>service.</a:t>
            </a:r>
          </a:p>
          <a:p>
            <a:endParaRPr lang="en-US" sz="2000" dirty="0"/>
          </a:p>
        </p:txBody>
      </p:sp>
      <p:sp>
        <p:nvSpPr>
          <p:cNvPr id="4" name="Date Placeholder 3"/>
          <p:cNvSpPr>
            <a:spLocks noGrp="1"/>
          </p:cNvSpPr>
          <p:nvPr>
            <p:ph type="dt" sz="half" idx="10"/>
          </p:nvPr>
        </p:nvSpPr>
        <p:spPr/>
        <p:txBody>
          <a:bodyPr/>
          <a:lstStyle/>
          <a:p>
            <a:fld id="{3A33F92C-3778-4C9F-BF92-844E68CE4C0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IN" sz="2400" spc="-5" dirty="0"/>
              <a:t>Disadvantages</a:t>
            </a: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3223641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marL="0" indent="0" algn="l">
              <a:buNone/>
            </a:pPr>
            <a:r>
              <a:rPr lang="en-US" sz="1800" b="0" i="0" dirty="0">
                <a:solidFill>
                  <a:srgbClr val="0F0F0F"/>
                </a:solidFill>
                <a:effectLst/>
                <a:latin typeface="Times New Roman" panose="02020603050405020304" pitchFamily="18" charset="0"/>
                <a:cs typeface="Times New Roman" panose="02020603050405020304" pitchFamily="18" charset="0"/>
              </a:rPr>
              <a:t>Ultra-Wideband (UWB) communication is a wireless technology that uses a broad spectrum of frequencies to transmit data over short distances with high precision. It operates across a wide range of frequencies, enabling high data rates and precise location awareness.</a:t>
            </a:r>
          </a:p>
          <a:p>
            <a:pPr marL="0" indent="0" algn="l">
              <a:buNone/>
            </a:pPr>
            <a:endParaRPr lang="en-US" sz="1800" b="0" i="0" dirty="0">
              <a:solidFill>
                <a:srgbClr val="0F0F0F"/>
              </a:solidFill>
              <a:effectLst/>
              <a:latin typeface="Times New Roman" panose="02020603050405020304" pitchFamily="18" charset="0"/>
              <a:cs typeface="Times New Roman" panose="02020603050405020304" pitchFamily="18" charset="0"/>
            </a:endParaRPr>
          </a:p>
          <a:p>
            <a:pPr algn="l"/>
            <a:r>
              <a:rPr lang="en-US" sz="1800" b="1" i="0" dirty="0">
                <a:solidFill>
                  <a:srgbClr val="0F0F0F"/>
                </a:solidFill>
                <a:effectLst/>
                <a:latin typeface="Times New Roman" panose="02020603050405020304" pitchFamily="18" charset="0"/>
                <a:cs typeface="Times New Roman" panose="02020603050405020304" pitchFamily="18" charset="0"/>
              </a:rPr>
              <a:t>Key Aspects of Ultra-Wideband Communication:</a:t>
            </a:r>
          </a:p>
          <a:p>
            <a:pPr algn="l">
              <a:buFont typeface="+mj-lt"/>
              <a:buAutoNum type="arabicPeriod"/>
            </a:pPr>
            <a:r>
              <a:rPr lang="en-US" sz="1800" b="1" i="0" dirty="0">
                <a:solidFill>
                  <a:srgbClr val="0F0F0F"/>
                </a:solidFill>
                <a:effectLst/>
                <a:latin typeface="Times New Roman" panose="02020603050405020304" pitchFamily="18" charset="0"/>
                <a:cs typeface="Times New Roman" panose="02020603050405020304" pitchFamily="18" charset="0"/>
              </a:rPr>
              <a:t>Wide Spectrum:</a:t>
            </a:r>
            <a:r>
              <a:rPr lang="en-US" sz="1800" b="0" i="0" dirty="0">
                <a:solidFill>
                  <a:srgbClr val="0F0F0F"/>
                </a:solidFill>
                <a:effectLst/>
                <a:latin typeface="Times New Roman" panose="02020603050405020304" pitchFamily="18" charset="0"/>
                <a:cs typeface="Times New Roman" panose="02020603050405020304" pitchFamily="18" charset="0"/>
              </a:rPr>
              <a:t> UWB technology utilizes a large portion of the radio spectrum, spanning from very low frequencies to extremely high frequencies. It operates across multiple GHz of bandwidth, enabling high-speed data transmission.</a:t>
            </a:r>
          </a:p>
          <a:p>
            <a:pPr algn="l">
              <a:buFont typeface="+mj-lt"/>
              <a:buAutoNum type="arabicPeriod"/>
            </a:pPr>
            <a:r>
              <a:rPr lang="en-US" sz="1800" b="1" i="0" dirty="0">
                <a:solidFill>
                  <a:srgbClr val="0F0F0F"/>
                </a:solidFill>
                <a:effectLst/>
                <a:latin typeface="Times New Roman" panose="02020603050405020304" pitchFamily="18" charset="0"/>
                <a:cs typeface="Times New Roman" panose="02020603050405020304" pitchFamily="18" charset="0"/>
              </a:rPr>
              <a:t>Low Power and High Precision:</a:t>
            </a:r>
            <a:r>
              <a:rPr lang="en-US" sz="1800" b="0" i="0" dirty="0">
                <a:solidFill>
                  <a:srgbClr val="0F0F0F"/>
                </a:solidFill>
                <a:effectLst/>
                <a:latin typeface="Times New Roman" panose="02020603050405020304" pitchFamily="18" charset="0"/>
                <a:cs typeface="Times New Roman" panose="02020603050405020304" pitchFamily="18" charset="0"/>
              </a:rPr>
              <a:t> UWB transmits data using very low power levels spread over a wide frequency band. It allows for precise time and location-based information, making it suitable for applications requiring accuracy, like positioning and tracking.</a:t>
            </a:r>
          </a:p>
          <a:p>
            <a:endParaRPr lang="en-US" sz="2000" dirty="0"/>
          </a:p>
        </p:txBody>
      </p:sp>
      <p:sp>
        <p:nvSpPr>
          <p:cNvPr id="4" name="Date Placeholder 3"/>
          <p:cNvSpPr>
            <a:spLocks noGrp="1"/>
          </p:cNvSpPr>
          <p:nvPr>
            <p:ph type="dt" sz="half" idx="10"/>
          </p:nvPr>
        </p:nvSpPr>
        <p:spPr/>
        <p:txBody>
          <a:bodyPr/>
          <a:lstStyle/>
          <a:p>
            <a:fld id="{BF74D275-EAC7-43B8-A3C2-917C5A18D24C}"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sz="2400" b="0" i="0" dirty="0">
                <a:solidFill>
                  <a:srgbClr val="0F0F0F"/>
                </a:solidFill>
                <a:effectLst/>
                <a:latin typeface="Söhne"/>
              </a:rPr>
              <a:t>Ultra-Wideband (UWB)</a:t>
            </a: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47140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5213350"/>
          </a:xfrm>
        </p:spPr>
        <p:txBody>
          <a:bodyPr>
            <a:normAutofit fontScale="77500" lnSpcReduction="20000"/>
          </a:bodyPr>
          <a:lstStyle/>
          <a:p>
            <a:pPr marL="0" indent="0" algn="just">
              <a:buNone/>
            </a:pPr>
            <a:r>
              <a:rPr lang="en-US" sz="2100" b="1" i="0" dirty="0">
                <a:effectLst/>
                <a:latin typeface="Times New Roman" panose="02020603050405020304" pitchFamily="18" charset="0"/>
                <a:cs typeface="Times New Roman" panose="02020603050405020304" pitchFamily="18" charset="0"/>
              </a:rPr>
              <a:t>3. Short-Range Communication:</a:t>
            </a:r>
            <a:r>
              <a:rPr lang="en-US" sz="2100" b="0" i="0" dirty="0">
                <a:effectLst/>
                <a:latin typeface="Times New Roman" panose="02020603050405020304" pitchFamily="18" charset="0"/>
                <a:cs typeface="Times New Roman" panose="02020603050405020304" pitchFamily="18" charset="0"/>
              </a:rPr>
              <a:t> UWB is optimized for short-range communication, typically within a few meters, but it can achieve high data rates within that limited range.</a:t>
            </a:r>
          </a:p>
          <a:p>
            <a:pPr marL="0" indent="0" algn="just">
              <a:buNone/>
            </a:pPr>
            <a:r>
              <a:rPr lang="en-US" sz="2100" b="1" i="0" dirty="0">
                <a:effectLst/>
                <a:latin typeface="Times New Roman" panose="02020603050405020304" pitchFamily="18" charset="0"/>
                <a:cs typeface="Times New Roman" panose="02020603050405020304" pitchFamily="18" charset="0"/>
              </a:rPr>
              <a:t>4. High Data Rates:</a:t>
            </a:r>
            <a:r>
              <a:rPr lang="en-US" sz="2100" b="0" i="0" dirty="0">
                <a:effectLst/>
                <a:latin typeface="Times New Roman" panose="02020603050405020304" pitchFamily="18" charset="0"/>
                <a:cs typeface="Times New Roman" panose="02020603050405020304" pitchFamily="18" charset="0"/>
              </a:rPr>
              <a:t> Due to its wide frequency range, UWB can achieve very high data rates, making it suitable for applications demanding high-bandwidth connections like multimedia streaming and file transfers.</a:t>
            </a:r>
          </a:p>
          <a:p>
            <a:pPr marL="0" indent="0" algn="just">
              <a:buNone/>
            </a:pPr>
            <a:r>
              <a:rPr lang="en-US" sz="2100" b="1" i="0" dirty="0">
                <a:effectLst/>
                <a:latin typeface="Times New Roman" panose="02020603050405020304" pitchFamily="18" charset="0"/>
                <a:cs typeface="Times New Roman" panose="02020603050405020304" pitchFamily="18" charset="0"/>
              </a:rPr>
              <a:t>5. Low Interference:</a:t>
            </a:r>
            <a:r>
              <a:rPr lang="en-US" sz="2100" b="0" i="0" dirty="0">
                <a:effectLst/>
                <a:latin typeface="Times New Roman" panose="02020603050405020304" pitchFamily="18" charset="0"/>
                <a:cs typeface="Times New Roman" panose="02020603050405020304" pitchFamily="18" charset="0"/>
              </a:rPr>
              <a:t> UWB's low power and wideband transmission reduce the likelihood of interference with other wireless systems operating in the same frequency bands.</a:t>
            </a:r>
          </a:p>
          <a:p>
            <a:pPr marL="0" indent="0" algn="just">
              <a:buNone/>
            </a:pPr>
            <a:endParaRPr lang="en-US" sz="2100" b="0" i="0" dirty="0">
              <a:effectLst/>
              <a:latin typeface="Times New Roman" panose="02020603050405020304" pitchFamily="18" charset="0"/>
              <a:cs typeface="Times New Roman" panose="02020603050405020304" pitchFamily="18" charset="0"/>
            </a:endParaRPr>
          </a:p>
          <a:p>
            <a:pPr marL="0" indent="0" algn="just">
              <a:buNone/>
            </a:pPr>
            <a:r>
              <a:rPr lang="en-US" sz="2100" b="1" i="0" dirty="0">
                <a:effectLst/>
                <a:latin typeface="Times New Roman" panose="02020603050405020304" pitchFamily="18" charset="0"/>
                <a:cs typeface="Times New Roman" panose="02020603050405020304" pitchFamily="18" charset="0"/>
              </a:rPr>
              <a:t>Applications of Ultra-Wideband:</a:t>
            </a:r>
          </a:p>
          <a:p>
            <a:pPr algn="just">
              <a:buFont typeface="+mj-lt"/>
              <a:buAutoNum type="arabicPeriod"/>
            </a:pPr>
            <a:r>
              <a:rPr lang="en-US" sz="2100" b="1" i="0" dirty="0">
                <a:effectLst/>
                <a:latin typeface="Times New Roman" panose="02020603050405020304" pitchFamily="18" charset="0"/>
                <a:cs typeface="Times New Roman" panose="02020603050405020304" pitchFamily="18" charset="0"/>
              </a:rPr>
              <a:t>Precision Location Tracking:</a:t>
            </a:r>
            <a:r>
              <a:rPr lang="en-US" sz="2100" b="0" i="0" dirty="0">
                <a:effectLst/>
                <a:latin typeface="Times New Roman" panose="02020603050405020304" pitchFamily="18" charset="0"/>
                <a:cs typeface="Times New Roman" panose="02020603050405020304" pitchFamily="18" charset="0"/>
              </a:rPr>
              <a:t> UWB's ability to provide accurate location and distance measurements is utilized in applications like indoor positioning systems, asset tracking, and real-time location services.</a:t>
            </a:r>
          </a:p>
          <a:p>
            <a:pPr algn="just">
              <a:buFont typeface="+mj-lt"/>
              <a:buAutoNum type="arabicPeriod"/>
            </a:pPr>
            <a:r>
              <a:rPr lang="en-US" sz="2100" b="1" i="0" dirty="0">
                <a:effectLst/>
                <a:latin typeface="Times New Roman" panose="02020603050405020304" pitchFamily="18" charset="0"/>
                <a:cs typeface="Times New Roman" panose="02020603050405020304" pitchFamily="18" charset="0"/>
              </a:rPr>
              <a:t>Short-Range Wireless Connectivity:</a:t>
            </a:r>
            <a:r>
              <a:rPr lang="en-US" sz="2100" b="0" i="0" dirty="0">
                <a:effectLst/>
                <a:latin typeface="Times New Roman" panose="02020603050405020304" pitchFamily="18" charset="0"/>
                <a:cs typeface="Times New Roman" panose="02020603050405020304" pitchFamily="18" charset="0"/>
              </a:rPr>
              <a:t> UWB enables fast and secure data transfer between devices, making it useful for wireless USB connections, wireless display connections, and wireless sensor networks.</a:t>
            </a:r>
          </a:p>
          <a:p>
            <a:pPr algn="just">
              <a:buFont typeface="+mj-lt"/>
              <a:buAutoNum type="arabicPeriod"/>
            </a:pPr>
            <a:r>
              <a:rPr lang="en-US" sz="2100" b="1" i="0" dirty="0">
                <a:effectLst/>
                <a:latin typeface="Times New Roman" panose="02020603050405020304" pitchFamily="18" charset="0"/>
                <a:cs typeface="Times New Roman" panose="02020603050405020304" pitchFamily="18" charset="0"/>
              </a:rPr>
              <a:t>Automotive and IoT Applications:</a:t>
            </a:r>
            <a:r>
              <a:rPr lang="en-US" sz="2100" b="0" i="0" dirty="0">
                <a:effectLst/>
                <a:latin typeface="Times New Roman" panose="02020603050405020304" pitchFamily="18" charset="0"/>
                <a:cs typeface="Times New Roman" panose="02020603050405020304" pitchFamily="18" charset="0"/>
              </a:rPr>
              <a:t> In the automotive industry, UWB is used for keyless entry systems, vehicle-to-vehicle communication, and enhancing safety features. In the IoT space, it supports various smart devices and applications requiring high data rates and low latency.</a:t>
            </a:r>
          </a:p>
          <a:p>
            <a:pPr algn="just">
              <a:buFont typeface="+mj-lt"/>
              <a:buAutoNum type="arabicPeriod"/>
            </a:pPr>
            <a:r>
              <a:rPr lang="en-US" sz="2100" b="1" i="0" dirty="0">
                <a:effectLst/>
                <a:latin typeface="Times New Roman" panose="02020603050405020304" pitchFamily="18" charset="0"/>
                <a:cs typeface="Times New Roman" panose="02020603050405020304" pitchFamily="18" charset="0"/>
              </a:rPr>
              <a:t>Healthcare and Wearable Technology:</a:t>
            </a:r>
            <a:r>
              <a:rPr lang="en-US" sz="2100" b="0" i="0" dirty="0">
                <a:effectLst/>
                <a:latin typeface="Times New Roman" panose="02020603050405020304" pitchFamily="18" charset="0"/>
                <a:cs typeface="Times New Roman" panose="02020603050405020304" pitchFamily="18" charset="0"/>
              </a:rPr>
              <a:t> UWB can facilitate precise tracking in healthcare settings, such as tracking medical equipment or monitoring patient movement. It's also used in wearable devices for accurate fitness tracking and vital sign monitoring.</a:t>
            </a:r>
          </a:p>
          <a:p>
            <a:endParaRPr lang="en-US" sz="2000" dirty="0"/>
          </a:p>
        </p:txBody>
      </p:sp>
      <p:sp>
        <p:nvSpPr>
          <p:cNvPr id="4" name="Date Placeholder 3"/>
          <p:cNvSpPr>
            <a:spLocks noGrp="1"/>
          </p:cNvSpPr>
          <p:nvPr>
            <p:ph type="dt" sz="half" idx="10"/>
          </p:nvPr>
        </p:nvSpPr>
        <p:spPr/>
        <p:txBody>
          <a:bodyPr/>
          <a:lstStyle/>
          <a:p>
            <a:fld id="{C0736E23-3241-426E-8B6F-19B6B939422F}"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sz="2400" b="0" i="0" dirty="0">
                <a:solidFill>
                  <a:srgbClr val="0F0F0F"/>
                </a:solidFill>
                <a:effectLst/>
                <a:latin typeface="Söhne"/>
              </a:rPr>
              <a:t>Ultra-Wideband (UWB)</a:t>
            </a: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327506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9897084-71FA-49F9-BE84-0B044A915C16}" type="datetime1">
              <a:rPr lang="en-US" smtClean="0"/>
              <a:t>11/30/2024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Ms.Rishi Singhal           AOE-0772 and WC               Unit- 5</a:t>
            </a:r>
            <a:endParaRPr lang="en-US" dirty="0"/>
          </a:p>
        </p:txBody>
      </p:sp>
      <p:sp>
        <p:nvSpPr>
          <p:cNvPr id="12" name="Rectangle 11">
            <a:extLst>
              <a:ext uri="{FF2B5EF4-FFF2-40B4-BE49-F238E27FC236}">
                <a16:creationId xmlns:a16="http://schemas.microsoft.com/office/drawing/2014/main" xmlns="" id="{EF6A6F05-0404-9D8E-EC80-DF3A5F70B222}"/>
              </a:ext>
            </a:extLst>
          </p:cNvPr>
          <p:cNvSpPr/>
          <p:nvPr/>
        </p:nvSpPr>
        <p:spPr>
          <a:xfrm>
            <a:off x="1371599" y="0"/>
            <a:ext cx="7772400" cy="68579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latin typeface="Times New Roman" panose="02020603050405020304" pitchFamily="18" charset="0"/>
                <a:cs typeface="Times New Roman" panose="02020603050405020304" pitchFamily="18" charset="0"/>
              </a:rPr>
              <a:t>WIRELESS COMMUNICATION</a:t>
            </a:r>
            <a:endParaRPr lang="en-US" sz="4500" dirty="0">
              <a:solidFill>
                <a:schemeClr val="tx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xmlns="" id="{67438834-E607-DF16-C75D-8CB0660F44C1}"/>
              </a:ext>
            </a:extLst>
          </p:cNvPr>
          <p:cNvGraphicFramePr>
            <a:graphicFrameLocks noGrp="1"/>
          </p:cNvGraphicFramePr>
          <p:nvPr/>
        </p:nvGraphicFramePr>
        <p:xfrm>
          <a:off x="914401" y="1636568"/>
          <a:ext cx="7772400" cy="1226126"/>
        </p:xfrm>
        <a:graphic>
          <a:graphicData uri="http://schemas.openxmlformats.org/drawingml/2006/table">
            <a:tbl>
              <a:tblPr firstRow="1" firstCol="1" bandRow="1">
                <a:tableStyleId>{5C22544A-7EE6-4342-B048-85BDC9FD1C3A}</a:tableStyleId>
              </a:tblPr>
              <a:tblGrid>
                <a:gridCol w="878663">
                  <a:extLst>
                    <a:ext uri="{9D8B030D-6E8A-4147-A177-3AD203B41FA5}">
                      <a16:colId xmlns:a16="http://schemas.microsoft.com/office/drawing/2014/main" xmlns="" val="2772896598"/>
                    </a:ext>
                  </a:extLst>
                </a:gridCol>
                <a:gridCol w="5914655">
                  <a:extLst>
                    <a:ext uri="{9D8B030D-6E8A-4147-A177-3AD203B41FA5}">
                      <a16:colId xmlns:a16="http://schemas.microsoft.com/office/drawing/2014/main" xmlns="" val="1826222698"/>
                    </a:ext>
                  </a:extLst>
                </a:gridCol>
                <a:gridCol w="979082">
                  <a:extLst>
                    <a:ext uri="{9D8B030D-6E8A-4147-A177-3AD203B41FA5}">
                      <a16:colId xmlns:a16="http://schemas.microsoft.com/office/drawing/2014/main" xmlns="" val="893033059"/>
                    </a:ext>
                  </a:extLst>
                </a:gridCol>
              </a:tblGrid>
              <a:tr h="501082">
                <a:tc gridSpan="3">
                  <a:txBody>
                    <a:bodyPr/>
                    <a:lstStyle/>
                    <a:p>
                      <a:pPr marL="0" marR="0" algn="l">
                        <a:lnSpc>
                          <a:spcPct val="107000"/>
                        </a:lnSpc>
                        <a:spcBef>
                          <a:spcPts val="120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Course Outcomes: After completion of this course students will be able to</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060787994"/>
                  </a:ext>
                </a:extLst>
              </a:tr>
              <a:tr h="318078">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CO 1</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Explain with various generations of mobile communications.</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K1, K2</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64020533"/>
                  </a:ext>
                </a:extLst>
              </a:tr>
              <a:tr h="406966">
                <a:tc>
                  <a:txBody>
                    <a:bodyPr/>
                    <a:lstStyle/>
                    <a:p>
                      <a:pPr marL="0" marR="0" algn="ctr">
                        <a:lnSpc>
                          <a:spcPct val="107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CO 2</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Explain concept of cellular communication.</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K2</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85131704"/>
                  </a:ext>
                </a:extLst>
              </a:tr>
            </a:tbl>
          </a:graphicData>
        </a:graphic>
      </p:graphicFrame>
      <p:graphicFrame>
        <p:nvGraphicFramePr>
          <p:cNvPr id="14" name="Table 13">
            <a:extLst>
              <a:ext uri="{FF2B5EF4-FFF2-40B4-BE49-F238E27FC236}">
                <a16:creationId xmlns:a16="http://schemas.microsoft.com/office/drawing/2014/main" xmlns="" id="{176704CB-7342-BEFE-8534-326DF018CF39}"/>
              </a:ext>
            </a:extLst>
          </p:cNvPr>
          <p:cNvGraphicFramePr>
            <a:graphicFrameLocks noGrp="1"/>
          </p:cNvGraphicFramePr>
          <p:nvPr/>
        </p:nvGraphicFramePr>
        <p:xfrm>
          <a:off x="914401" y="2862695"/>
          <a:ext cx="7772399" cy="800100"/>
        </p:xfrm>
        <a:graphic>
          <a:graphicData uri="http://schemas.openxmlformats.org/drawingml/2006/table">
            <a:tbl>
              <a:tblPr firstRow="1" firstCol="1" bandRow="1">
                <a:tableStyleId>{5C22544A-7EE6-4342-B048-85BDC9FD1C3A}</a:tableStyleId>
              </a:tblPr>
              <a:tblGrid>
                <a:gridCol w="878662">
                  <a:extLst>
                    <a:ext uri="{9D8B030D-6E8A-4147-A177-3AD203B41FA5}">
                      <a16:colId xmlns:a16="http://schemas.microsoft.com/office/drawing/2014/main" xmlns="" val="3458703587"/>
                    </a:ext>
                  </a:extLst>
                </a:gridCol>
                <a:gridCol w="5914655">
                  <a:extLst>
                    <a:ext uri="{9D8B030D-6E8A-4147-A177-3AD203B41FA5}">
                      <a16:colId xmlns:a16="http://schemas.microsoft.com/office/drawing/2014/main" xmlns="" val="769057401"/>
                    </a:ext>
                  </a:extLst>
                </a:gridCol>
                <a:gridCol w="979082">
                  <a:extLst>
                    <a:ext uri="{9D8B030D-6E8A-4147-A177-3AD203B41FA5}">
                      <a16:colId xmlns:a16="http://schemas.microsoft.com/office/drawing/2014/main" xmlns="" val="1978666095"/>
                    </a:ext>
                  </a:extLst>
                </a:gridCol>
              </a:tblGrid>
              <a:tr h="283028">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CO 3</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15000"/>
                        </a:lnSpc>
                        <a:spcBef>
                          <a:spcPts val="0"/>
                        </a:spcBef>
                        <a:spcAft>
                          <a:spcPts val="0"/>
                        </a:spcAft>
                      </a:pPr>
                      <a:r>
                        <a:rPr lang="en-US" sz="1200" b="0" dirty="0">
                          <a:solidFill>
                            <a:schemeClr val="tx1"/>
                          </a:solidFill>
                          <a:effectLst/>
                          <a:latin typeface="Times New Roman" panose="02020603050405020304" pitchFamily="18" charset="0"/>
                          <a:cs typeface="Times New Roman" panose="02020603050405020304" pitchFamily="18" charset="0"/>
                        </a:rPr>
                        <a:t>Describe the  basics of wireless communication.</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0" dirty="0">
                          <a:solidFill>
                            <a:schemeClr val="tx1"/>
                          </a:solidFill>
                          <a:effectLst/>
                          <a:latin typeface="Times New Roman" panose="02020603050405020304" pitchFamily="18" charset="0"/>
                          <a:cs typeface="Times New Roman" panose="02020603050405020304" pitchFamily="18" charset="0"/>
                        </a:rPr>
                        <a:t>K2</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38026136"/>
                  </a:ext>
                </a:extLst>
              </a:tr>
              <a:tr h="270782">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CO 4</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Explain and differentiate contention free and contention based multiple access techniques.</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K2,K4</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97183124"/>
                  </a:ext>
                </a:extLst>
              </a:tr>
              <a:tr h="246290">
                <a:tc>
                  <a:txBody>
                    <a:bodyPr/>
                    <a:lstStyle/>
                    <a:p>
                      <a:pPr marL="0" marR="0" algn="ctr">
                        <a:lnSpc>
                          <a:spcPct val="107000"/>
                        </a:lnSpc>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CO 5</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15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Explain Various modern wireless technologies.</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K2</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69246692"/>
                  </a:ext>
                </a:extLst>
              </a:tr>
            </a:tbl>
          </a:graphicData>
        </a:graphic>
      </p:graphicFrame>
    </p:spTree>
    <p:extLst>
      <p:ext uri="{BB962C8B-B14F-4D97-AF65-F5344CB8AC3E}">
        <p14:creationId xmlns:p14="http://schemas.microsoft.com/office/powerpoint/2010/main" xmlns="" val="29349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5213350"/>
          </a:xfrm>
        </p:spPr>
        <p:txBody>
          <a:bodyPr>
            <a:normAutofit fontScale="92500" lnSpcReduction="20000"/>
          </a:bodyPr>
          <a:lstStyle/>
          <a:p>
            <a:pPr algn="just"/>
            <a:r>
              <a:rPr lang="en-US" sz="1800" b="0" i="0" dirty="0">
                <a:effectLst/>
                <a:latin typeface="Times New Roman" panose="02020603050405020304" pitchFamily="18" charset="0"/>
                <a:cs typeface="Times New Roman" panose="02020603050405020304" pitchFamily="18" charset="0"/>
              </a:rPr>
              <a:t>Mobile Ad hoc Networks (MANETs) are self-configuring, infrastructure-less networks formed by a collection of mobile devices or nodes that communicate with each other without relying on any centralized infrastructure or fixed access points. These networks dynamically form and adapt as nodes move, join, or leave the network.</a:t>
            </a:r>
          </a:p>
          <a:p>
            <a:pPr algn="just"/>
            <a:endParaRPr lang="en-US" sz="1800" b="0" i="0" dirty="0">
              <a:effectLst/>
              <a:latin typeface="Times New Roman" panose="02020603050405020304" pitchFamily="18" charset="0"/>
              <a:cs typeface="Times New Roman" panose="02020603050405020304" pitchFamily="18" charset="0"/>
            </a:endParaRPr>
          </a:p>
          <a:p>
            <a:pPr algn="just"/>
            <a:r>
              <a:rPr lang="en-US" sz="1800" b="1" i="0" dirty="0">
                <a:effectLst/>
                <a:latin typeface="Times New Roman" panose="02020603050405020304" pitchFamily="18" charset="0"/>
                <a:cs typeface="Times New Roman" panose="02020603050405020304" pitchFamily="18" charset="0"/>
              </a:rPr>
              <a:t>Key Characteristics of MANETs:</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Dynamic Topology:</a:t>
            </a:r>
            <a:r>
              <a:rPr lang="en-US" sz="1800" b="0" i="0" dirty="0">
                <a:effectLst/>
                <a:latin typeface="Times New Roman" panose="02020603050405020304" pitchFamily="18" charset="0"/>
                <a:cs typeface="Times New Roman" panose="02020603050405020304" pitchFamily="18" charset="0"/>
              </a:rPr>
              <a:t> Nodes in MANETs can move freely, leading to a constantly changing network topology. This dynamic nature requires adaptive routing protocols to maintain connectivity.</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Self-Organization:</a:t>
            </a:r>
            <a:r>
              <a:rPr lang="en-US" sz="1800" b="0" i="0" dirty="0">
                <a:effectLst/>
                <a:latin typeface="Times New Roman" panose="02020603050405020304" pitchFamily="18" charset="0"/>
                <a:cs typeface="Times New Roman" panose="02020603050405020304" pitchFamily="18" charset="0"/>
              </a:rPr>
              <a:t> MANETs are self-organizing, meaning nodes collaborate to establish and maintain network connectivity without any pre-existing infrastructure. Each node acts as both a host and a router.</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Limited Resources:</a:t>
            </a:r>
            <a:r>
              <a:rPr lang="en-US" sz="1800" b="0" i="0" dirty="0">
                <a:effectLst/>
                <a:latin typeface="Times New Roman" panose="02020603050405020304" pitchFamily="18" charset="0"/>
                <a:cs typeface="Times New Roman" panose="02020603050405020304" pitchFamily="18" charset="0"/>
              </a:rPr>
              <a:t> Mobile devices in MANETs often have limited battery power, processing capabilities, and bandwidth. Optimization of resource utilization is crucial for efficient network operation.</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Adaptive Routing:</a:t>
            </a:r>
            <a:r>
              <a:rPr lang="en-US" sz="1800" b="0" i="0" dirty="0">
                <a:effectLst/>
                <a:latin typeface="Times New Roman" panose="02020603050405020304" pitchFamily="18" charset="0"/>
                <a:cs typeface="Times New Roman" panose="02020603050405020304" pitchFamily="18" charset="0"/>
              </a:rPr>
              <a:t> Routing protocols in MANETs need to adapt to the changing topology and network conditions, considering factors like node mobility, link quality, and energy levels.</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Applications:</a:t>
            </a:r>
            <a:r>
              <a:rPr lang="en-US" sz="1800" b="0" i="0" dirty="0">
                <a:effectLst/>
                <a:latin typeface="Times New Roman" panose="02020603050405020304" pitchFamily="18" charset="0"/>
                <a:cs typeface="Times New Roman" panose="02020603050405020304" pitchFamily="18" charset="0"/>
              </a:rPr>
              <a:t> MANETs find applications in scenarios such as military operations, disaster recovery, emergency response, vehicular networks, IoT communication, and scenarios where deploying a fixed infrastructure is challenging or impossible.</a:t>
            </a:r>
          </a:p>
          <a:p>
            <a:pPr marL="0" indent="0">
              <a:buNone/>
            </a:pPr>
            <a:endParaRPr lang="en-US" sz="2000" dirty="0"/>
          </a:p>
        </p:txBody>
      </p:sp>
      <p:sp>
        <p:nvSpPr>
          <p:cNvPr id="4" name="Date Placeholder 3"/>
          <p:cNvSpPr>
            <a:spLocks noGrp="1"/>
          </p:cNvSpPr>
          <p:nvPr>
            <p:ph type="dt" sz="half" idx="10"/>
          </p:nvPr>
        </p:nvSpPr>
        <p:spPr/>
        <p:txBody>
          <a:bodyPr/>
          <a:lstStyle/>
          <a:p>
            <a:fld id="{16CB7315-40DB-4D17-BD3C-7C8A3FCEFF59}"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Introduction to Mobile </a:t>
            </a:r>
            <a:r>
              <a:rPr lang="en-US" sz="2400" b="0" dirty="0" err="1">
                <a:solidFill>
                  <a:schemeClr val="tx1"/>
                </a:solidFill>
                <a:effectLst/>
                <a:latin typeface="Times New Roman" panose="02020603050405020304" pitchFamily="18" charset="0"/>
                <a:cs typeface="Times New Roman" panose="02020603050405020304" pitchFamily="18" charset="0"/>
              </a:rPr>
              <a:t>Adhoc</a:t>
            </a:r>
            <a:r>
              <a:rPr lang="en-US" sz="2400" b="0" dirty="0">
                <a:solidFill>
                  <a:schemeClr val="tx1"/>
                </a:solidFill>
                <a:effectLst/>
                <a:latin typeface="Times New Roman" panose="02020603050405020304" pitchFamily="18" charset="0"/>
                <a:cs typeface="Times New Roman" panose="02020603050405020304" pitchFamily="18" charset="0"/>
              </a:rPr>
              <a:t> Networks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0117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5213350"/>
          </a:xfrm>
        </p:spPr>
        <p:txBody>
          <a:bodyPr>
            <a:normAutofit/>
          </a:bodyPr>
          <a:lstStyle/>
          <a:p>
            <a:pPr algn="l"/>
            <a:r>
              <a:rPr lang="en-US" sz="1800" b="1" i="0" dirty="0">
                <a:effectLst/>
                <a:latin typeface="Times New Roman" panose="02020603050405020304" pitchFamily="18" charset="0"/>
                <a:cs typeface="Times New Roman" panose="02020603050405020304" pitchFamily="18" charset="0"/>
              </a:rPr>
              <a:t>Challenges in MANETs:</a:t>
            </a:r>
          </a:p>
          <a:p>
            <a:pPr marL="0" indent="0" algn="l">
              <a:buNone/>
            </a:pPr>
            <a:endParaRPr lang="en-US" sz="1800" b="1" i="0" dirty="0">
              <a:effectLst/>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Routing:</a:t>
            </a:r>
            <a:r>
              <a:rPr lang="en-US" sz="1800" b="0" i="0" dirty="0">
                <a:effectLst/>
                <a:latin typeface="Times New Roman" panose="02020603050405020304" pitchFamily="18" charset="0"/>
                <a:cs typeface="Times New Roman" panose="02020603050405020304" pitchFamily="18" charset="0"/>
              </a:rPr>
              <a:t> Due to the dynamic nature of the network, designing efficient and reliable routing protocols is a significant challenge. Protocols need to handle frequent topology changes, node mobility, and limited resources effectively.</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Security:</a:t>
            </a:r>
            <a:r>
              <a:rPr lang="en-US" sz="1800" b="0" i="0" dirty="0">
                <a:effectLst/>
                <a:latin typeface="Times New Roman" panose="02020603050405020304" pitchFamily="18" charset="0"/>
                <a:cs typeface="Times New Roman" panose="02020603050405020304" pitchFamily="18" charset="0"/>
              </a:rPr>
              <a:t> Ensuring secure communication in MANETs is challenging due to the lack of a centralized authority. Nodes may be vulnerable to various security threats like eavesdropping, node impersonation, and denial-of-service attacks.</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Quality of Service (QoS):</a:t>
            </a:r>
            <a:r>
              <a:rPr lang="en-US" sz="1800" b="0" i="0" dirty="0">
                <a:effectLst/>
                <a:latin typeface="Times New Roman" panose="02020603050405020304" pitchFamily="18" charset="0"/>
                <a:cs typeface="Times New Roman" panose="02020603050405020304" pitchFamily="18" charset="0"/>
              </a:rPr>
              <a:t> Maintaining QoS parameters such as reliability, latency, and throughput in a dynamic and resource-constrained environment is complex and requires specialized protocols.</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Energy Efficiency:</a:t>
            </a:r>
            <a:r>
              <a:rPr lang="en-US" sz="1800" b="0" i="0" dirty="0">
                <a:effectLst/>
                <a:latin typeface="Times New Roman" panose="02020603050405020304" pitchFamily="18" charset="0"/>
                <a:cs typeface="Times New Roman" panose="02020603050405020304" pitchFamily="18" charset="0"/>
              </a:rPr>
              <a:t> Managing node energy efficiently is crucial in MANETs. Techniques to conserve energy, optimize routing paths, and reduce overhead are essential to prolong network lifetime.</a:t>
            </a:r>
          </a:p>
          <a:p>
            <a:pPr marL="0" indent="0">
              <a:buNone/>
            </a:pPr>
            <a:endParaRPr lang="en-US" sz="2000" dirty="0"/>
          </a:p>
        </p:txBody>
      </p:sp>
      <p:sp>
        <p:nvSpPr>
          <p:cNvPr id="4" name="Date Placeholder 3"/>
          <p:cNvSpPr>
            <a:spLocks noGrp="1"/>
          </p:cNvSpPr>
          <p:nvPr>
            <p:ph type="dt" sz="half" idx="10"/>
          </p:nvPr>
        </p:nvSpPr>
        <p:spPr/>
        <p:txBody>
          <a:bodyPr/>
          <a:lstStyle/>
          <a:p>
            <a:fld id="{CF2A2462-F87E-444F-838D-A176D6ACBAC3}"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Introduction to Mobile </a:t>
            </a:r>
            <a:r>
              <a:rPr lang="en-US" sz="2400" b="0" dirty="0" err="1">
                <a:solidFill>
                  <a:schemeClr val="tx1"/>
                </a:solidFill>
                <a:effectLst/>
                <a:latin typeface="Times New Roman" panose="02020603050405020304" pitchFamily="18" charset="0"/>
                <a:cs typeface="Times New Roman" panose="02020603050405020304" pitchFamily="18" charset="0"/>
              </a:rPr>
              <a:t>Adhoc</a:t>
            </a:r>
            <a:r>
              <a:rPr lang="en-US" sz="2400" b="0" dirty="0">
                <a:solidFill>
                  <a:schemeClr val="tx1"/>
                </a:solidFill>
                <a:effectLst/>
                <a:latin typeface="Times New Roman" panose="02020603050405020304" pitchFamily="18" charset="0"/>
                <a:cs typeface="Times New Roman" panose="02020603050405020304" pitchFamily="18" charset="0"/>
              </a:rPr>
              <a:t> Networks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210668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5213350"/>
          </a:xfrm>
        </p:spPr>
        <p:txBody>
          <a:bodyPr>
            <a:normAutofit/>
          </a:bodyPr>
          <a:lstStyle/>
          <a:p>
            <a:pPr algn="just"/>
            <a:r>
              <a:rPr lang="en-US" sz="1800" b="1" i="0" dirty="0">
                <a:effectLst/>
                <a:latin typeface="Times New Roman" panose="02020603050405020304" pitchFamily="18" charset="0"/>
                <a:cs typeface="Times New Roman" panose="02020603050405020304" pitchFamily="18" charset="0"/>
              </a:rPr>
              <a:t>Routing Protocols in MANETs:</a:t>
            </a:r>
          </a:p>
          <a:p>
            <a:pPr marL="0" indent="0" algn="just">
              <a:buNone/>
            </a:pPr>
            <a:endParaRPr lang="en-US" sz="18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Proactive Protocols:</a:t>
            </a:r>
            <a:r>
              <a:rPr lang="en-US" sz="1800" b="0" i="0" dirty="0">
                <a:effectLst/>
                <a:latin typeface="Times New Roman" panose="02020603050405020304" pitchFamily="18" charset="0"/>
                <a:cs typeface="Times New Roman" panose="02020603050405020304" pitchFamily="18" charset="0"/>
              </a:rPr>
              <a:t> These maintain routing information for all nodes in the network, ensuring immediate connectivity but often leading to higher overhead.</a:t>
            </a:r>
          </a:p>
          <a:p>
            <a:pPr algn="just">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Reactive Protocols:</a:t>
            </a:r>
            <a:r>
              <a:rPr lang="en-US" sz="1800" b="0" i="0" dirty="0">
                <a:effectLst/>
                <a:latin typeface="Times New Roman" panose="02020603050405020304" pitchFamily="18" charset="0"/>
                <a:cs typeface="Times New Roman" panose="02020603050405020304" pitchFamily="18" charset="0"/>
              </a:rPr>
              <a:t> These establish routes only when needed, reducing overhead but potentially causing delays when initiating connections.</a:t>
            </a:r>
          </a:p>
          <a:p>
            <a:pPr algn="just">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Hybrid Protocols:</a:t>
            </a:r>
            <a:r>
              <a:rPr lang="en-US" sz="1800" b="0" i="0" dirty="0">
                <a:effectLst/>
                <a:latin typeface="Times New Roman" panose="02020603050405020304" pitchFamily="18" charset="0"/>
                <a:cs typeface="Times New Roman" panose="02020603050405020304" pitchFamily="18" charset="0"/>
              </a:rPr>
              <a:t> Combining aspects of proactive and reactive protocols, these aim to strike a balance between immediate connectivity and reduced overhead.</a:t>
            </a: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marL="0" indent="0" algn="just">
              <a:buNone/>
            </a:pPr>
            <a:r>
              <a:rPr lang="en-US" sz="1800" b="0" i="0" dirty="0">
                <a:effectLst/>
                <a:latin typeface="Times New Roman" panose="02020603050405020304" pitchFamily="18" charset="0"/>
                <a:cs typeface="Times New Roman" panose="02020603050405020304" pitchFamily="18" charset="0"/>
              </a:rPr>
              <a:t>MANETs offer flexible, resilient, and adaptable communication in scenarios where traditional infrastructure-based networks may be impractical. However, their dynamic nature poses several challenges that need to be addressed to ensure efficient and reliable communication among mobile nodes.</a:t>
            </a:r>
          </a:p>
          <a:p>
            <a:pPr marL="0" indent="0">
              <a:buNone/>
            </a:pPr>
            <a:endParaRPr lang="en-US" sz="2000" dirty="0"/>
          </a:p>
        </p:txBody>
      </p:sp>
      <p:sp>
        <p:nvSpPr>
          <p:cNvPr id="4" name="Date Placeholder 3"/>
          <p:cNvSpPr>
            <a:spLocks noGrp="1"/>
          </p:cNvSpPr>
          <p:nvPr>
            <p:ph type="dt" sz="half" idx="10"/>
          </p:nvPr>
        </p:nvSpPr>
        <p:spPr/>
        <p:txBody>
          <a:bodyPr/>
          <a:lstStyle/>
          <a:p>
            <a:fld id="{2349A1FD-AFC6-4217-8DAE-A59F15FDB04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Introduction to Mobile </a:t>
            </a:r>
            <a:r>
              <a:rPr lang="en-US" sz="2400" b="0" dirty="0" err="1">
                <a:solidFill>
                  <a:schemeClr val="tx1"/>
                </a:solidFill>
                <a:effectLst/>
                <a:latin typeface="Times New Roman" panose="02020603050405020304" pitchFamily="18" charset="0"/>
                <a:cs typeface="Times New Roman" panose="02020603050405020304" pitchFamily="18" charset="0"/>
              </a:rPr>
              <a:t>Adhoc</a:t>
            </a:r>
            <a:r>
              <a:rPr lang="en-US" sz="2400" b="0" dirty="0">
                <a:solidFill>
                  <a:schemeClr val="tx1"/>
                </a:solidFill>
                <a:effectLst/>
                <a:latin typeface="Times New Roman" panose="02020603050405020304" pitchFamily="18" charset="0"/>
                <a:cs typeface="Times New Roman" panose="02020603050405020304" pitchFamily="18" charset="0"/>
              </a:rPr>
              <a:t> Networks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245454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C0AEF9-1118-4754-82BB-9FAFA0FBF771}" type="datetime1">
              <a:rPr lang="en-US" smtClean="0"/>
              <a:t>11/30/2024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Topic</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699841513"/>
              </p:ext>
            </p:extLst>
          </p:nvPr>
        </p:nvGraphicFramePr>
        <p:xfrm>
          <a:off x="533399" y="1066800"/>
          <a:ext cx="8229601" cy="1676400"/>
        </p:xfrm>
        <a:graphic>
          <a:graphicData uri="http://schemas.openxmlformats.org/drawingml/2006/table">
            <a:tbl>
              <a:tblPr firstRow="1" bandRow="1">
                <a:tableStyleId>{5C22544A-7EE6-4342-B048-85BDC9FD1C3A}</a:tableStyleId>
              </a:tblPr>
              <a:tblGrid>
                <a:gridCol w="2150315">
                  <a:extLst>
                    <a:ext uri="{9D8B030D-6E8A-4147-A177-3AD203B41FA5}">
                      <a16:colId xmlns:a16="http://schemas.microsoft.com/office/drawing/2014/main" xmlns="" val="20000"/>
                    </a:ext>
                  </a:extLst>
                </a:gridCol>
                <a:gridCol w="3600451">
                  <a:extLst>
                    <a:ext uri="{9D8B030D-6E8A-4147-A177-3AD203B41FA5}">
                      <a16:colId xmlns:a16="http://schemas.microsoft.com/office/drawing/2014/main" xmlns="" val="20001"/>
                    </a:ext>
                  </a:extLst>
                </a:gridCol>
                <a:gridCol w="2478835">
                  <a:extLst>
                    <a:ext uri="{9D8B030D-6E8A-4147-A177-3AD203B41FA5}">
                      <a16:colId xmlns:a16="http://schemas.microsoft.com/office/drawing/2014/main" xmlns="" val="20002"/>
                    </a:ext>
                  </a:extLst>
                </a:gridCol>
              </a:tblGrid>
              <a:tr h="370840">
                <a:tc>
                  <a:txBody>
                    <a:bodyPr/>
                    <a:lstStyle/>
                    <a:p>
                      <a:r>
                        <a:rPr lang="en-IN" dirty="0">
                          <a:latin typeface="+mn-lt"/>
                        </a:rPr>
                        <a:t>Name of Topic</a:t>
                      </a:r>
                    </a:p>
                  </a:txBody>
                  <a:tcPr/>
                </a:tc>
                <a:tc>
                  <a:txBody>
                    <a:bodyPr/>
                    <a:lstStyle/>
                    <a:p>
                      <a:r>
                        <a:rPr lang="en-IN" dirty="0">
                          <a:latin typeface="+mn-lt"/>
                        </a:rPr>
                        <a:t>Objective of Topic</a:t>
                      </a:r>
                    </a:p>
                  </a:txBody>
                  <a:tcPr/>
                </a:tc>
                <a:tc>
                  <a:txBody>
                    <a:bodyPr/>
                    <a:lstStyle/>
                    <a:p>
                      <a:r>
                        <a:rPr lang="en-IN" dirty="0">
                          <a:latin typeface="+mn-lt"/>
                        </a:rPr>
                        <a:t>Mapping with CO</a:t>
                      </a:r>
                    </a:p>
                  </a:txBody>
                  <a:tcPr/>
                </a:tc>
                <a:extLst>
                  <a:ext uri="{0D108BD9-81ED-4DB2-BD59-A6C34878D82A}">
                    <a16:rowId xmlns:a16="http://schemas.microsoft.com/office/drawing/2014/main" xmlns="" val="10000"/>
                  </a:ext>
                </a:extLst>
              </a:tr>
              <a:tr h="1305560">
                <a:tc>
                  <a:txBody>
                    <a:bodyPr/>
                    <a:lstStyle/>
                    <a:p>
                      <a:pPr algn="ctr">
                        <a:spcBef>
                          <a:spcPct val="0"/>
                        </a:spcBef>
                        <a:defRPr/>
                      </a:pPr>
                      <a:r>
                        <a:rPr lang="en-US" sz="1800" dirty="0">
                          <a:latin typeface="Times New Roman" pitchFamily="18" charset="0"/>
                          <a:cs typeface="Times New Roman" pitchFamily="18" charset="0"/>
                        </a:rPr>
                        <a:t>Wi- Max</a:t>
                      </a:r>
                      <a:endParaRPr lang="en-IN" sz="1800" dirty="0">
                        <a:latin typeface="Times New Roman" pitchFamily="18" charset="0"/>
                        <a:cs typeface="Times New Roman" pitchFamily="18" charset="0"/>
                      </a:endParaRPr>
                    </a:p>
                  </a:txBody>
                  <a:tcPr/>
                </a:tc>
                <a:tc>
                  <a:txBody>
                    <a:bodyPr/>
                    <a:lstStyle/>
                    <a:p>
                      <a:pPr marL="357188" marR="0" indent="0" algn="just" defTabSz="914086" rtl="0" eaLnBrk="1" fontAlgn="ctr" latinLnBrk="0" hangingPunct="1">
                        <a:lnSpc>
                          <a:spcPct val="100000"/>
                        </a:lnSpc>
                        <a:spcBef>
                          <a:spcPts val="0"/>
                        </a:spcBef>
                        <a:spcAft>
                          <a:spcPts val="0"/>
                        </a:spcAft>
                        <a:buClrTx/>
                        <a:buSzTx/>
                        <a:buFontTx/>
                        <a:buNone/>
                        <a:tabLst/>
                        <a:defRPr/>
                      </a:pPr>
                      <a:r>
                        <a:rPr lang="en-US" sz="1800" dirty="0">
                          <a:latin typeface="+mn-lt"/>
                          <a:cs typeface="Times New Roman" pitchFamily="18" charset="0"/>
                        </a:rPr>
                        <a:t>Students will learn </a:t>
                      </a:r>
                      <a:r>
                        <a:rPr lang="en-US" sz="1800" dirty="0">
                          <a:latin typeface="Times New Roman" pitchFamily="18" charset="0"/>
                          <a:cs typeface="Times New Roman" pitchFamily="18" charset="0"/>
                        </a:rPr>
                        <a:t>Wi-</a:t>
                      </a:r>
                      <a:r>
                        <a:rPr lang="en-US" sz="1800" baseline="0" dirty="0">
                          <a:latin typeface="Times New Roman" pitchFamily="18" charset="0"/>
                          <a:cs typeface="Times New Roman" pitchFamily="18" charset="0"/>
                        </a:rPr>
                        <a:t> Max</a:t>
                      </a:r>
                      <a:r>
                        <a:rPr lang="en-US" sz="1800" dirty="0">
                          <a:latin typeface="Times New Roman" pitchFamily="18" charset="0"/>
                          <a:cs typeface="Times New Roman" pitchFamily="18" charset="0"/>
                        </a:rPr>
                        <a:t> and its specifications.</a:t>
                      </a:r>
                      <a:endParaRPr lang="en-IN" sz="1800" dirty="0">
                        <a:latin typeface="Times New Roman" pitchFamily="18" charset="0"/>
                        <a:cs typeface="Times New Roman" pitchFamily="18" charset="0"/>
                      </a:endParaRPr>
                    </a:p>
                    <a:p>
                      <a:pPr marL="357188" marR="0" indent="0" algn="just" defTabSz="914086" rtl="0" eaLnBrk="1" fontAlgn="ctr" latinLnBrk="0" hangingPunct="1">
                        <a:lnSpc>
                          <a:spcPct val="100000"/>
                        </a:lnSpc>
                        <a:spcBef>
                          <a:spcPts val="0"/>
                        </a:spcBef>
                        <a:spcAft>
                          <a:spcPts val="0"/>
                        </a:spcAft>
                        <a:buClrTx/>
                        <a:buSzTx/>
                        <a:buFontTx/>
                        <a:buNone/>
                        <a:tabLst/>
                        <a:defRPr/>
                      </a:pPr>
                      <a:endParaRPr lang="en-IN" baseline="0" dirty="0">
                        <a:latin typeface="+mn-lt"/>
                      </a:endParaRPr>
                    </a:p>
                    <a:p>
                      <a:pPr marL="357188" indent="0" algn="just" fontAlgn="ctr">
                        <a:buNone/>
                      </a:pPr>
                      <a:endParaRPr lang="en-IN" dirty="0">
                        <a:latin typeface="+mn-lt"/>
                      </a:endParaRPr>
                    </a:p>
                  </a:txBody>
                  <a:tcPr/>
                </a:tc>
                <a:tc>
                  <a:txBody>
                    <a:bodyPr/>
                    <a:lstStyle/>
                    <a:p>
                      <a:pPr algn="ctr"/>
                      <a:r>
                        <a:rPr lang="en-IN" dirty="0">
                          <a:latin typeface="+mn-lt"/>
                        </a:rPr>
                        <a:t>CO6</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809450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0" algn="just"/>
            <a:r>
              <a:rPr lang="en-US" sz="1800" dirty="0"/>
              <a:t>WIMAX stands for </a:t>
            </a:r>
            <a:r>
              <a:rPr lang="en-US" sz="1800" b="1" i="1" dirty="0"/>
              <a:t>Worldwide Interoperability for Microwave</a:t>
            </a:r>
            <a:r>
              <a:rPr lang="en-IN" sz="1800" dirty="0"/>
              <a:t> </a:t>
            </a:r>
            <a:r>
              <a:rPr lang="en-US" sz="1800" b="1" i="1" dirty="0"/>
              <a:t>Access.</a:t>
            </a:r>
            <a:endParaRPr lang="en-IN" sz="1800" dirty="0"/>
          </a:p>
          <a:p>
            <a:pPr lvl="0" algn="just"/>
            <a:r>
              <a:rPr lang="en-US" sz="1800" dirty="0" err="1"/>
              <a:t>WiMAX</a:t>
            </a:r>
            <a:r>
              <a:rPr lang="en-US" sz="1800" dirty="0"/>
              <a:t> was formed in April 2001, in anticipation of the publication of the original IEEE 802.16 specifications.</a:t>
            </a:r>
            <a:endParaRPr lang="en-IN" sz="1800" dirty="0"/>
          </a:p>
          <a:p>
            <a:pPr lvl="0" algn="just"/>
            <a:r>
              <a:rPr lang="en-US" sz="1800" dirty="0" err="1"/>
              <a:t>WiMAX</a:t>
            </a:r>
            <a:r>
              <a:rPr lang="en-US" sz="1800" dirty="0"/>
              <a:t> refers to broadband wireless networks that are based on the IEEE 802.16 standard, which ensures compatibility and interoperability between broadband wireless access equipment.</a:t>
            </a:r>
          </a:p>
          <a:p>
            <a:pPr lvl="1" algn="just"/>
            <a:r>
              <a:rPr lang="en-US" sz="1800" dirty="0"/>
              <a:t>It is based on Wireless MAN technology.</a:t>
            </a:r>
            <a:endParaRPr lang="en-IN" sz="1800" dirty="0"/>
          </a:p>
          <a:p>
            <a:pPr lvl="1" algn="just"/>
            <a:r>
              <a:rPr lang="en-US" sz="1800" dirty="0"/>
              <a:t>A wireless technology optimized for the delivery of IP centric services over a wide  area.</a:t>
            </a:r>
            <a:endParaRPr lang="en-IN" sz="1800" dirty="0"/>
          </a:p>
          <a:p>
            <a:pPr lvl="1" algn="just"/>
            <a:r>
              <a:rPr lang="en-US" sz="1800" dirty="0"/>
              <a:t>A scalable wireless platform for constructing alternative and complementary broadband networks.</a:t>
            </a:r>
            <a:endParaRPr lang="en-IN" sz="1800" dirty="0"/>
          </a:p>
          <a:p>
            <a:pPr lvl="0" algn="just"/>
            <a:endParaRPr lang="en-IN" sz="1800" dirty="0"/>
          </a:p>
          <a:p>
            <a:pPr algn="just"/>
            <a:endParaRPr lang="en-US" sz="1800" dirty="0"/>
          </a:p>
        </p:txBody>
      </p:sp>
      <p:sp>
        <p:nvSpPr>
          <p:cNvPr id="4" name="Date Placeholder 3"/>
          <p:cNvSpPr>
            <a:spLocks noGrp="1"/>
          </p:cNvSpPr>
          <p:nvPr>
            <p:ph type="dt" sz="half" idx="10"/>
          </p:nvPr>
        </p:nvSpPr>
        <p:spPr/>
        <p:txBody>
          <a:bodyPr/>
          <a:lstStyle/>
          <a:p>
            <a:fld id="{35631DF5-1DF5-4C5A-ABE2-C4747A19FC8C}"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sz="2400" dirty="0"/>
              <a:t>Wi Max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382351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fontScale="62500" lnSpcReduction="20000"/>
          </a:bodyPr>
          <a:lstStyle/>
          <a:p>
            <a:pPr marL="0" indent="0" algn="just">
              <a:buNone/>
            </a:pPr>
            <a:r>
              <a:rPr lang="en-US" dirty="0"/>
              <a:t>A </a:t>
            </a:r>
            <a:r>
              <a:rPr lang="en-US" dirty="0" err="1"/>
              <a:t>WiMAX</a:t>
            </a:r>
            <a:r>
              <a:rPr lang="en-US" dirty="0"/>
              <a:t> system consists of two major parts −</a:t>
            </a:r>
            <a:endParaRPr lang="en-IN" dirty="0"/>
          </a:p>
          <a:p>
            <a:pPr lvl="0" algn="just"/>
            <a:r>
              <a:rPr lang="en-US" dirty="0"/>
              <a:t>A </a:t>
            </a:r>
            <a:r>
              <a:rPr lang="en-US" dirty="0" err="1"/>
              <a:t>WiMAX</a:t>
            </a:r>
            <a:r>
              <a:rPr lang="en-US" dirty="0"/>
              <a:t> base station. A </a:t>
            </a:r>
            <a:r>
              <a:rPr lang="en-US" dirty="0" err="1"/>
              <a:t>WiMAX</a:t>
            </a:r>
            <a:r>
              <a:rPr lang="en-US" dirty="0"/>
              <a:t> base station consists of indoor electronics and a </a:t>
            </a:r>
            <a:r>
              <a:rPr lang="en-US" dirty="0" err="1"/>
              <a:t>WiMAX</a:t>
            </a:r>
            <a:r>
              <a:rPr lang="en-US" dirty="0"/>
              <a:t> tower similar in concept to a cell-phone tower.</a:t>
            </a:r>
            <a:endParaRPr lang="en-IN" dirty="0"/>
          </a:p>
          <a:p>
            <a:pPr lvl="0" algn="just"/>
            <a:r>
              <a:rPr lang="en-US" dirty="0"/>
              <a:t>A </a:t>
            </a:r>
            <a:r>
              <a:rPr lang="en-US" dirty="0" err="1"/>
              <a:t>WiMAX</a:t>
            </a:r>
            <a:r>
              <a:rPr lang="en-US" dirty="0"/>
              <a:t> base station can provide coverage to a very large area up to a radius of 6 miles.</a:t>
            </a:r>
            <a:endParaRPr lang="en-IN" dirty="0"/>
          </a:p>
          <a:p>
            <a:pPr lvl="0" algn="just"/>
            <a:r>
              <a:rPr lang="en-US" dirty="0"/>
              <a:t>Any wireless device within the coverage area would be able to access the Internet.</a:t>
            </a:r>
            <a:endParaRPr lang="en-IN" dirty="0"/>
          </a:p>
          <a:p>
            <a:pPr lvl="0" algn="just"/>
            <a:r>
              <a:rPr lang="en-US" dirty="0"/>
              <a:t>The </a:t>
            </a:r>
            <a:r>
              <a:rPr lang="en-US" dirty="0" err="1"/>
              <a:t>WiMAX</a:t>
            </a:r>
            <a:r>
              <a:rPr lang="en-US" dirty="0"/>
              <a:t> base stations would use the </a:t>
            </a:r>
            <a:r>
              <a:rPr lang="en-US" b="1" dirty="0"/>
              <a:t>MAC layer </a:t>
            </a:r>
            <a:r>
              <a:rPr lang="en-US" dirty="0"/>
              <a:t>defined in the standard, a common interface that makes the networks interoperable and would allocate uplink and downlink bandwidth to subscribers according to their needs, on an essentially real-time basis.</a:t>
            </a:r>
            <a:endParaRPr lang="en-IN" dirty="0"/>
          </a:p>
          <a:p>
            <a:pPr lvl="0" algn="just"/>
            <a:r>
              <a:rPr lang="en-US" dirty="0"/>
              <a:t>Each base station provides wireless coverage over an area called a cell. Theoretically, the maximum radius of a cell is 50 km or 30 miles however, practical considerations limit it to about 10 km or  6 miles.</a:t>
            </a:r>
            <a:endParaRPr lang="en-IN" dirty="0"/>
          </a:p>
          <a:p>
            <a:pPr lvl="0" algn="just"/>
            <a:endParaRPr lang="en-IN" dirty="0"/>
          </a:p>
          <a:p>
            <a:pPr algn="just"/>
            <a:endParaRPr lang="en-US" dirty="0"/>
          </a:p>
        </p:txBody>
      </p:sp>
      <p:sp>
        <p:nvSpPr>
          <p:cNvPr id="4" name="Date Placeholder 3"/>
          <p:cNvSpPr>
            <a:spLocks noGrp="1"/>
          </p:cNvSpPr>
          <p:nvPr>
            <p:ph type="dt" sz="half" idx="10"/>
          </p:nvPr>
        </p:nvSpPr>
        <p:spPr/>
        <p:txBody>
          <a:bodyPr/>
          <a:lstStyle/>
          <a:p>
            <a:fld id="{CB0A399A-641C-4918-A933-1B169BB27A2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dirty="0" err="1"/>
              <a:t>WiMAX</a:t>
            </a:r>
            <a:r>
              <a:rPr lang="en-US" sz="2400" dirty="0"/>
              <a:t> - Building Blocks</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4129603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marL="457043" lvl="1" indent="0" algn="just">
              <a:buNone/>
            </a:pPr>
            <a:r>
              <a:rPr lang="en-US" sz="2000" dirty="0"/>
              <a:t>A </a:t>
            </a:r>
            <a:r>
              <a:rPr lang="en-US" sz="2000" dirty="0" err="1"/>
              <a:t>WiMAX</a:t>
            </a:r>
            <a:r>
              <a:rPr lang="en-US" sz="2000" dirty="0"/>
              <a:t> receiver: A </a:t>
            </a:r>
            <a:r>
              <a:rPr lang="en-US" sz="2000" dirty="0" err="1"/>
              <a:t>WiMAX</a:t>
            </a:r>
            <a:r>
              <a:rPr lang="en-US" sz="2000" dirty="0"/>
              <a:t> receiver may have a separate antenna or could be a stand-alone box or a PCMCIA card sitting in your laptop or computer or any other device. This is also referred as customer premise equipment (CPE).</a:t>
            </a:r>
            <a:endParaRPr lang="en-IN" sz="2000" dirty="0"/>
          </a:p>
          <a:p>
            <a:pPr lvl="1" algn="just"/>
            <a:r>
              <a:rPr lang="en-US" sz="2000" dirty="0" err="1"/>
              <a:t>WiMAX</a:t>
            </a:r>
            <a:r>
              <a:rPr lang="en-US" sz="2000" dirty="0"/>
              <a:t> base station is similar to accessing a wireless access point in a </a:t>
            </a:r>
            <a:r>
              <a:rPr lang="en-US" sz="2000" dirty="0" err="1"/>
              <a:t>WiFi</a:t>
            </a:r>
            <a:r>
              <a:rPr lang="en-US" sz="2000" dirty="0"/>
              <a:t> network, but the coverage is greater.</a:t>
            </a:r>
            <a:endParaRPr lang="en-IN" sz="2000" dirty="0"/>
          </a:p>
          <a:p>
            <a:pPr algn="just"/>
            <a:endParaRPr lang="en-US" sz="2000" dirty="0"/>
          </a:p>
        </p:txBody>
      </p:sp>
      <p:sp>
        <p:nvSpPr>
          <p:cNvPr id="4" name="Date Placeholder 3"/>
          <p:cNvSpPr>
            <a:spLocks noGrp="1"/>
          </p:cNvSpPr>
          <p:nvPr>
            <p:ph type="dt" sz="half" idx="10"/>
          </p:nvPr>
        </p:nvSpPr>
        <p:spPr/>
        <p:txBody>
          <a:bodyPr/>
          <a:lstStyle/>
          <a:p>
            <a:fld id="{44D32462-DA8C-4E30-A9B3-3980312A2165}"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dirty="0" err="1"/>
              <a:t>WiMAX</a:t>
            </a:r>
            <a:r>
              <a:rPr lang="en-US" sz="2400" dirty="0"/>
              <a:t> - Building Blocks</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86390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19B4A4-6F6B-44A7-9670-3792D30E5BF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dirty="0"/>
              <a:t>Wi- Fi </a:t>
            </a:r>
            <a:r>
              <a:rPr lang="en-US" dirty="0" err="1"/>
              <a:t>vs</a:t>
            </a:r>
            <a:r>
              <a:rPr lang="en-US" dirty="0"/>
              <a:t> Wi- Max</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4.jpeg"/>
          <p:cNvPicPr>
            <a:picLocks noGrp="1"/>
          </p:cNvPicPr>
          <p:nvPr>
            <p:ph idx="1"/>
          </p:nvPr>
        </p:nvPicPr>
        <p:blipFill>
          <a:blip r:embed="rId3" cstate="print"/>
          <a:stretch>
            <a:fillRect/>
          </a:stretch>
        </p:blipFill>
        <p:spPr>
          <a:xfrm>
            <a:off x="152400" y="1295401"/>
            <a:ext cx="8763000" cy="4876800"/>
          </a:xfrm>
          <a:prstGeom prst="rect">
            <a:avLst/>
          </a:prstGeom>
        </p:spPr>
      </p:pic>
    </p:spTree>
    <p:extLst>
      <p:ext uri="{BB962C8B-B14F-4D97-AF65-F5344CB8AC3E}">
        <p14:creationId xmlns:p14="http://schemas.microsoft.com/office/powerpoint/2010/main" xmlns="" val="442167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1800" dirty="0"/>
              <a:t>Range - 30-mile (50-km) radius from base station</a:t>
            </a:r>
            <a:endParaRPr lang="en-IN" sz="1800" dirty="0"/>
          </a:p>
          <a:p>
            <a:pPr lvl="1" algn="just"/>
            <a:r>
              <a:rPr lang="en-US" sz="1800" dirty="0"/>
              <a:t>Speed - 70 megabits per second</a:t>
            </a:r>
            <a:endParaRPr lang="en-IN" sz="1800" dirty="0"/>
          </a:p>
          <a:p>
            <a:pPr lvl="1" algn="just"/>
            <a:r>
              <a:rPr lang="en-US" sz="1800" dirty="0"/>
              <a:t>Frequency bands - 2 to 11 GHz and 10 to 66 GHz (licensed and unlicensed bands)</a:t>
            </a:r>
            <a:endParaRPr lang="en-IN" sz="1800" dirty="0"/>
          </a:p>
          <a:p>
            <a:pPr algn="just"/>
            <a:r>
              <a:rPr lang="en-US" sz="1800" b="1" dirty="0"/>
              <a:t>Benefits of Wi Max</a:t>
            </a:r>
            <a:endParaRPr lang="en-IN" sz="1800" b="1" dirty="0"/>
          </a:p>
          <a:p>
            <a:pPr lvl="1" algn="just"/>
            <a:r>
              <a:rPr lang="en-US" sz="1800" dirty="0"/>
              <a:t>Speed</a:t>
            </a:r>
            <a:endParaRPr lang="en-IN" sz="1800" dirty="0"/>
          </a:p>
          <a:p>
            <a:pPr lvl="2" algn="just"/>
            <a:r>
              <a:rPr lang="en-US" sz="1800" dirty="0"/>
              <a:t>Faster than broadband service.</a:t>
            </a:r>
            <a:endParaRPr lang="en-IN" sz="1800" dirty="0"/>
          </a:p>
          <a:p>
            <a:pPr lvl="1" algn="just"/>
            <a:r>
              <a:rPr lang="en-US" sz="1800" dirty="0"/>
              <a:t>Wireless</a:t>
            </a:r>
            <a:endParaRPr lang="en-IN" sz="1800" dirty="0"/>
          </a:p>
          <a:p>
            <a:pPr lvl="2" algn="just"/>
            <a:r>
              <a:rPr lang="en-US" sz="1800" dirty="0"/>
              <a:t>Not having to lay cables reduces cost.</a:t>
            </a:r>
            <a:endParaRPr lang="en-IN" sz="1800" dirty="0"/>
          </a:p>
          <a:p>
            <a:pPr lvl="2" algn="just"/>
            <a:r>
              <a:rPr lang="en-US" sz="1800" dirty="0"/>
              <a:t>Easier to extend to suburban and rural areas.</a:t>
            </a:r>
            <a:endParaRPr lang="en-IN" sz="1800" dirty="0"/>
          </a:p>
          <a:p>
            <a:pPr lvl="1" algn="just"/>
            <a:r>
              <a:rPr lang="en-US" sz="1800" dirty="0"/>
              <a:t>Broad Coverage</a:t>
            </a:r>
            <a:endParaRPr lang="en-IN" sz="1800" dirty="0"/>
          </a:p>
          <a:p>
            <a:pPr lvl="2" algn="just"/>
            <a:r>
              <a:rPr lang="en-US" sz="1800" dirty="0"/>
              <a:t>Much wider coverage than </a:t>
            </a:r>
            <a:r>
              <a:rPr lang="en-US" sz="1800" dirty="0" err="1"/>
              <a:t>WiFi</a:t>
            </a:r>
            <a:r>
              <a:rPr lang="en-US" sz="1800" dirty="0"/>
              <a:t> hotspots.</a:t>
            </a:r>
            <a:endParaRPr lang="en-IN" sz="1800" dirty="0"/>
          </a:p>
          <a:p>
            <a:pPr algn="just"/>
            <a:endParaRPr lang="en-US" sz="1800" dirty="0"/>
          </a:p>
        </p:txBody>
      </p:sp>
      <p:sp>
        <p:nvSpPr>
          <p:cNvPr id="4" name="Date Placeholder 3"/>
          <p:cNvSpPr>
            <a:spLocks noGrp="1"/>
          </p:cNvSpPr>
          <p:nvPr>
            <p:ph type="dt" sz="half" idx="10"/>
          </p:nvPr>
        </p:nvSpPr>
        <p:spPr/>
        <p:txBody>
          <a:bodyPr/>
          <a:lstStyle/>
          <a:p>
            <a:fld id="{D4B6E0BE-89FA-42A2-8686-9AB62B45952C}"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dirty="0"/>
              <a:t>Specifications of Wi Max</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83609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52C7F9-0E2C-4D6B-96CF-10E0899412C6}" type="datetime1">
              <a:rPr lang="en-US" smtClean="0"/>
              <a:t>11/30/2024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Topic</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2375559548"/>
              </p:ext>
            </p:extLst>
          </p:nvPr>
        </p:nvGraphicFramePr>
        <p:xfrm>
          <a:off x="533399" y="1066800"/>
          <a:ext cx="8229601" cy="1676400"/>
        </p:xfrm>
        <a:graphic>
          <a:graphicData uri="http://schemas.openxmlformats.org/drawingml/2006/table">
            <a:tbl>
              <a:tblPr firstRow="1" bandRow="1">
                <a:tableStyleId>{5C22544A-7EE6-4342-B048-85BDC9FD1C3A}</a:tableStyleId>
              </a:tblPr>
              <a:tblGrid>
                <a:gridCol w="2150315">
                  <a:extLst>
                    <a:ext uri="{9D8B030D-6E8A-4147-A177-3AD203B41FA5}">
                      <a16:colId xmlns:a16="http://schemas.microsoft.com/office/drawing/2014/main" xmlns="" val="20000"/>
                    </a:ext>
                  </a:extLst>
                </a:gridCol>
                <a:gridCol w="3600451">
                  <a:extLst>
                    <a:ext uri="{9D8B030D-6E8A-4147-A177-3AD203B41FA5}">
                      <a16:colId xmlns:a16="http://schemas.microsoft.com/office/drawing/2014/main" xmlns="" val="20001"/>
                    </a:ext>
                  </a:extLst>
                </a:gridCol>
                <a:gridCol w="2478835">
                  <a:extLst>
                    <a:ext uri="{9D8B030D-6E8A-4147-A177-3AD203B41FA5}">
                      <a16:colId xmlns:a16="http://schemas.microsoft.com/office/drawing/2014/main" xmlns="" val="20002"/>
                    </a:ext>
                  </a:extLst>
                </a:gridCol>
              </a:tblGrid>
              <a:tr h="370840">
                <a:tc>
                  <a:txBody>
                    <a:bodyPr/>
                    <a:lstStyle/>
                    <a:p>
                      <a:r>
                        <a:rPr lang="en-IN" dirty="0">
                          <a:latin typeface="+mn-lt"/>
                        </a:rPr>
                        <a:t>Name of Topic</a:t>
                      </a:r>
                    </a:p>
                  </a:txBody>
                  <a:tcPr/>
                </a:tc>
                <a:tc>
                  <a:txBody>
                    <a:bodyPr/>
                    <a:lstStyle/>
                    <a:p>
                      <a:r>
                        <a:rPr lang="en-IN" dirty="0">
                          <a:latin typeface="+mn-lt"/>
                        </a:rPr>
                        <a:t>Objective of Topic</a:t>
                      </a:r>
                    </a:p>
                  </a:txBody>
                  <a:tcPr/>
                </a:tc>
                <a:tc>
                  <a:txBody>
                    <a:bodyPr/>
                    <a:lstStyle/>
                    <a:p>
                      <a:r>
                        <a:rPr lang="en-IN" dirty="0">
                          <a:latin typeface="+mn-lt"/>
                        </a:rPr>
                        <a:t>Mapping with CO</a:t>
                      </a:r>
                    </a:p>
                  </a:txBody>
                  <a:tcPr/>
                </a:tc>
                <a:extLst>
                  <a:ext uri="{0D108BD9-81ED-4DB2-BD59-A6C34878D82A}">
                    <a16:rowId xmlns:a16="http://schemas.microsoft.com/office/drawing/2014/main" xmlns="" val="10000"/>
                  </a:ext>
                </a:extLst>
              </a:tr>
              <a:tr h="1305560">
                <a:tc>
                  <a:txBody>
                    <a:bodyPr/>
                    <a:lstStyle/>
                    <a:p>
                      <a:pPr algn="ctr">
                        <a:spcBef>
                          <a:spcPct val="0"/>
                        </a:spcBef>
                        <a:defRPr/>
                      </a:pPr>
                      <a:r>
                        <a:rPr lang="en-US" sz="1800" dirty="0">
                          <a:latin typeface="Times New Roman" pitchFamily="18" charset="0"/>
                          <a:cs typeface="Times New Roman" pitchFamily="18" charset="0"/>
                        </a:rPr>
                        <a:t>Li- Fi</a:t>
                      </a:r>
                      <a:endParaRPr lang="en-IN" sz="1800" dirty="0">
                        <a:latin typeface="Times New Roman" pitchFamily="18" charset="0"/>
                        <a:cs typeface="Times New Roman" pitchFamily="18" charset="0"/>
                      </a:endParaRPr>
                    </a:p>
                  </a:txBody>
                  <a:tcPr/>
                </a:tc>
                <a:tc>
                  <a:txBody>
                    <a:bodyPr/>
                    <a:lstStyle/>
                    <a:p>
                      <a:pPr marL="357188" marR="0" indent="0" algn="just" defTabSz="914086" rtl="0" eaLnBrk="1" fontAlgn="ctr" latinLnBrk="0" hangingPunct="1">
                        <a:lnSpc>
                          <a:spcPct val="100000"/>
                        </a:lnSpc>
                        <a:spcBef>
                          <a:spcPts val="0"/>
                        </a:spcBef>
                        <a:spcAft>
                          <a:spcPts val="0"/>
                        </a:spcAft>
                        <a:buClrTx/>
                        <a:buSzTx/>
                        <a:buFontTx/>
                        <a:buNone/>
                        <a:tabLst/>
                        <a:defRPr/>
                      </a:pPr>
                      <a:r>
                        <a:rPr lang="en-US" sz="1800" dirty="0">
                          <a:latin typeface="+mn-lt"/>
                          <a:cs typeface="Times New Roman" pitchFamily="18" charset="0"/>
                        </a:rPr>
                        <a:t>Students will learn about </a:t>
                      </a:r>
                      <a:r>
                        <a:rPr lang="en-US" sz="1800" dirty="0">
                          <a:latin typeface="Times New Roman" pitchFamily="18" charset="0"/>
                          <a:cs typeface="Times New Roman" pitchFamily="18" charset="0"/>
                        </a:rPr>
                        <a:t>Li- Fi</a:t>
                      </a:r>
                      <a:endParaRPr lang="en-IN" baseline="0" dirty="0">
                        <a:latin typeface="+mn-lt"/>
                      </a:endParaRPr>
                    </a:p>
                    <a:p>
                      <a:pPr marL="357188" indent="0" algn="just" fontAlgn="ctr">
                        <a:buNone/>
                      </a:pPr>
                      <a:endParaRPr lang="en-IN" dirty="0">
                        <a:latin typeface="+mn-lt"/>
                      </a:endParaRPr>
                    </a:p>
                  </a:txBody>
                  <a:tcPr/>
                </a:tc>
                <a:tc>
                  <a:txBody>
                    <a:bodyPr/>
                    <a:lstStyle/>
                    <a:p>
                      <a:pPr algn="ctr"/>
                      <a:r>
                        <a:rPr lang="en-IN" dirty="0">
                          <a:latin typeface="+mn-lt"/>
                        </a:rPr>
                        <a:t>CO6</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80945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9B2792E2-B26A-490E-A070-3408F2B1DE0E}" type="datetime1">
              <a:rPr lang="en-US" smtClean="0"/>
              <a:t>11/30/2024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Ms.Rishi Singhal           AOE-0772 and WC               Unit- 5</a:t>
            </a:r>
            <a:endParaRPr lang="en-US" dirty="0"/>
          </a:p>
        </p:txBody>
      </p:sp>
      <p:graphicFrame>
        <p:nvGraphicFramePr>
          <p:cNvPr id="5" name="Table 4">
            <a:extLst>
              <a:ext uri="{FF2B5EF4-FFF2-40B4-BE49-F238E27FC236}">
                <a16:creationId xmlns:a16="http://schemas.microsoft.com/office/drawing/2014/main" xmlns="" id="{7C539021-3A8F-6C35-10FD-ABE2EF31A48F}"/>
              </a:ext>
            </a:extLst>
          </p:cNvPr>
          <p:cNvGraphicFramePr>
            <a:graphicFrameLocks noGrp="1"/>
          </p:cNvGraphicFramePr>
          <p:nvPr/>
        </p:nvGraphicFramePr>
        <p:xfrm>
          <a:off x="533400" y="915988"/>
          <a:ext cx="7924800" cy="5440365"/>
        </p:xfrm>
        <a:graphic>
          <a:graphicData uri="http://schemas.openxmlformats.org/drawingml/2006/table">
            <a:tbl>
              <a:tblPr firstRow="1" firstCol="1" bandRow="1">
                <a:tableStyleId>{5C22544A-7EE6-4342-B048-85BDC9FD1C3A}</a:tableStyleId>
              </a:tblPr>
              <a:tblGrid>
                <a:gridCol w="895891">
                  <a:extLst>
                    <a:ext uri="{9D8B030D-6E8A-4147-A177-3AD203B41FA5}">
                      <a16:colId xmlns:a16="http://schemas.microsoft.com/office/drawing/2014/main" xmlns="" val="4053830268"/>
                    </a:ext>
                  </a:extLst>
                </a:gridCol>
                <a:gridCol w="7028909">
                  <a:extLst>
                    <a:ext uri="{9D8B030D-6E8A-4147-A177-3AD203B41FA5}">
                      <a16:colId xmlns:a16="http://schemas.microsoft.com/office/drawing/2014/main" xmlns="" val="3233782802"/>
                    </a:ext>
                  </a:extLst>
                </a:gridCol>
              </a:tblGrid>
              <a:tr h="373690">
                <a:tc gridSpan="2">
                  <a:txBody>
                    <a:bodyPr/>
                    <a:lstStyle/>
                    <a:p>
                      <a:pPr marL="0" marR="0" algn="l">
                        <a:lnSpc>
                          <a:spcPct val="107000"/>
                        </a:lnSpc>
                        <a:spcBef>
                          <a:spcPts val="0"/>
                        </a:spcBef>
                        <a:spcAft>
                          <a:spcPts val="0"/>
                        </a:spcAft>
                        <a:tabLst>
                          <a:tab pos="1533525" algn="l"/>
                        </a:tabLst>
                      </a:pPr>
                      <a:r>
                        <a:rPr lang="en-US" sz="1400" b="1" dirty="0">
                          <a:solidFill>
                            <a:schemeClr val="tx1"/>
                          </a:solidFill>
                          <a:effectLst/>
                          <a:latin typeface="Times New Roman" panose="02020603050405020304" pitchFamily="18" charset="0"/>
                          <a:cs typeface="Times New Roman" panose="02020603050405020304" pitchFamily="18" charset="0"/>
                        </a:rPr>
                        <a:t>Text Books:</a:t>
                      </a:r>
                      <a:endPar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extLst>
                  <a:ext uri="{0D108BD9-81ED-4DB2-BD59-A6C34878D82A}">
                    <a16:rowId xmlns:a16="http://schemas.microsoft.com/office/drawing/2014/main" xmlns="" val="3480094056"/>
                  </a:ext>
                </a:extLst>
              </a:tr>
              <a:tr h="558277">
                <a:tc gridSpan="2">
                  <a:txBody>
                    <a:bodyPr/>
                    <a:lstStyle/>
                    <a:p>
                      <a:pPr marL="342900" marR="0" lvl="0" indent="-342900" algn="just">
                        <a:lnSpc>
                          <a:spcPct val="115000"/>
                        </a:lnSpc>
                        <a:spcBef>
                          <a:spcPts val="0"/>
                        </a:spcBef>
                        <a:spcAft>
                          <a:spcPts val="0"/>
                        </a:spcAft>
                        <a:buFont typeface="+mj-lt"/>
                        <a:buAutoNum type="arabicPeriod"/>
                      </a:pPr>
                      <a:r>
                        <a:rPr lang="en-US" sz="1200" b="0" dirty="0">
                          <a:solidFill>
                            <a:schemeClr val="tx1"/>
                          </a:solidFill>
                          <a:effectLst/>
                          <a:latin typeface="Times New Roman" panose="02020603050405020304" pitchFamily="18" charset="0"/>
                          <a:cs typeface="Times New Roman" panose="02020603050405020304" pitchFamily="18" charset="0"/>
                        </a:rPr>
                        <a:t>T.S. Rappaport, “Wireless Communication-Principles and practice”, Pearson Publications, Second Edition.</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2489533390"/>
                  </a:ext>
                </a:extLst>
              </a:tr>
              <a:tr h="270717">
                <a:tc gridSpan="2">
                  <a:txBody>
                    <a:bodyPr/>
                    <a:lstStyle/>
                    <a:p>
                      <a:pPr marL="0" marR="0" lvl="0" indent="0" algn="just">
                        <a:lnSpc>
                          <a:spcPct val="115000"/>
                        </a:lnSpc>
                        <a:spcBef>
                          <a:spcPts val="0"/>
                        </a:spcBef>
                        <a:spcAft>
                          <a:spcPts val="0"/>
                        </a:spcAft>
                        <a:buFont typeface="+mj-lt"/>
                        <a:buNone/>
                      </a:pPr>
                      <a:r>
                        <a:rPr lang="en-US" sz="1200" b="0" dirty="0">
                          <a:solidFill>
                            <a:schemeClr val="tx1"/>
                          </a:solidFill>
                          <a:effectLst/>
                          <a:latin typeface="Times New Roman" panose="02020603050405020304" pitchFamily="18" charset="0"/>
                          <a:cs typeface="Times New Roman" panose="02020603050405020304" pitchFamily="18" charset="0"/>
                        </a:rPr>
                        <a:t>2.    </a:t>
                      </a:r>
                      <a:r>
                        <a:rPr lang="en-US" sz="1200" b="0" dirty="0" err="1">
                          <a:solidFill>
                            <a:schemeClr val="tx1"/>
                          </a:solidFill>
                          <a:effectLst/>
                          <a:latin typeface="Times New Roman" panose="02020603050405020304" pitchFamily="18" charset="0"/>
                          <a:cs typeface="Times New Roman" panose="02020603050405020304" pitchFamily="18" charset="0"/>
                        </a:rPr>
                        <a:t>Upena</a:t>
                      </a:r>
                      <a:r>
                        <a:rPr lang="en-US" sz="1200" b="0" dirty="0">
                          <a:solidFill>
                            <a:schemeClr val="tx1"/>
                          </a:solidFill>
                          <a:effectLst/>
                          <a:latin typeface="Times New Roman" panose="02020603050405020304" pitchFamily="18" charset="0"/>
                          <a:cs typeface="Times New Roman" panose="02020603050405020304" pitchFamily="18" charset="0"/>
                        </a:rPr>
                        <a:t> </a:t>
                      </a:r>
                      <a:r>
                        <a:rPr lang="en-US" sz="1200" b="0" dirty="0" err="1">
                          <a:solidFill>
                            <a:schemeClr val="tx1"/>
                          </a:solidFill>
                          <a:effectLst/>
                          <a:latin typeface="Times New Roman" panose="02020603050405020304" pitchFamily="18" charset="0"/>
                          <a:cs typeface="Times New Roman" panose="02020603050405020304" pitchFamily="18" charset="0"/>
                        </a:rPr>
                        <a:t>Dalal</a:t>
                      </a:r>
                      <a:r>
                        <a:rPr lang="en-US" sz="1200" b="0" dirty="0">
                          <a:solidFill>
                            <a:schemeClr val="tx1"/>
                          </a:solidFill>
                          <a:effectLst/>
                          <a:latin typeface="Times New Roman" panose="02020603050405020304" pitchFamily="18" charset="0"/>
                          <a:cs typeface="Times New Roman" panose="02020603050405020304" pitchFamily="18" charset="0"/>
                        </a:rPr>
                        <a:t>, “Wireless Communication and Networks”, Oxford Press Publications.</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423295348"/>
                  </a:ext>
                </a:extLst>
              </a:tr>
              <a:tr h="270717">
                <a:tc gridSpan="2">
                  <a:txBody>
                    <a:bodyPr/>
                    <a:lstStyle/>
                    <a:p>
                      <a:pPr marL="0" marR="0" lvl="0" indent="0" algn="just">
                        <a:lnSpc>
                          <a:spcPct val="115000"/>
                        </a:lnSpc>
                        <a:spcBef>
                          <a:spcPts val="0"/>
                        </a:spcBef>
                        <a:spcAft>
                          <a:spcPts val="0"/>
                        </a:spcAft>
                        <a:buFont typeface="+mj-lt"/>
                        <a:buNone/>
                      </a:pPr>
                      <a:r>
                        <a:rPr lang="en-US" sz="1200" b="0" dirty="0">
                          <a:solidFill>
                            <a:schemeClr val="tx1"/>
                          </a:solidFill>
                          <a:effectLst/>
                          <a:latin typeface="Times New Roman" panose="02020603050405020304" pitchFamily="18" charset="0"/>
                          <a:cs typeface="Times New Roman" panose="02020603050405020304" pitchFamily="18" charset="0"/>
                        </a:rPr>
                        <a:t>3.    T L </a:t>
                      </a:r>
                      <a:r>
                        <a:rPr lang="en-US" sz="1200" b="0" dirty="0" err="1">
                          <a:solidFill>
                            <a:schemeClr val="tx1"/>
                          </a:solidFill>
                          <a:effectLst/>
                          <a:latin typeface="Times New Roman" panose="02020603050405020304" pitchFamily="18" charset="0"/>
                          <a:cs typeface="Times New Roman" panose="02020603050405020304" pitchFamily="18" charset="0"/>
                        </a:rPr>
                        <a:t>Singal</a:t>
                      </a:r>
                      <a:r>
                        <a:rPr lang="en-US" sz="1200" b="0" dirty="0">
                          <a:solidFill>
                            <a:schemeClr val="tx1"/>
                          </a:solidFill>
                          <a:effectLst/>
                          <a:latin typeface="Times New Roman" panose="02020603050405020304" pitchFamily="18" charset="0"/>
                          <a:cs typeface="Times New Roman" panose="02020603050405020304" pitchFamily="18" charset="0"/>
                        </a:rPr>
                        <a:t> ,“Wireless Communications ”, McGraw Hill Publications.</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2073982449"/>
                  </a:ext>
                </a:extLst>
              </a:tr>
              <a:tr h="275231">
                <a:tc gridSpan="2">
                  <a:txBody>
                    <a:bodyPr/>
                    <a:lstStyle/>
                    <a:p>
                      <a:pPr marL="0" marR="0" algn="l">
                        <a:lnSpc>
                          <a:spcPct val="107000"/>
                        </a:lnSpc>
                        <a:spcBef>
                          <a:spcPts val="0"/>
                        </a:spcBef>
                        <a:spcAft>
                          <a:spcPts val="0"/>
                        </a:spcAft>
                        <a:tabLst>
                          <a:tab pos="1533525" algn="l"/>
                        </a:tabLst>
                      </a:pPr>
                      <a:r>
                        <a:rPr lang="en-US" sz="1200" b="1" dirty="0">
                          <a:solidFill>
                            <a:schemeClr val="tx1"/>
                          </a:solidFill>
                          <a:effectLst/>
                          <a:latin typeface="Times New Roman" panose="02020603050405020304" pitchFamily="18" charset="0"/>
                          <a:cs typeface="Times New Roman" panose="02020603050405020304" pitchFamily="18" charset="0"/>
                        </a:rPr>
                        <a:t>Reference Books:</a:t>
                      </a:r>
                      <a:endPar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extLst>
                  <a:ext uri="{0D108BD9-81ED-4DB2-BD59-A6C34878D82A}">
                    <a16:rowId xmlns:a16="http://schemas.microsoft.com/office/drawing/2014/main" xmlns="" val="1572243623"/>
                  </a:ext>
                </a:extLst>
              </a:tr>
              <a:tr h="270717">
                <a:tc gridSpan="2">
                  <a:txBody>
                    <a:bodyPr/>
                    <a:lstStyle/>
                    <a:p>
                      <a:pPr marL="0" marR="0" lvl="0" indent="0" algn="just">
                        <a:lnSpc>
                          <a:spcPct val="115000"/>
                        </a:lnSpc>
                        <a:spcBef>
                          <a:spcPts val="0"/>
                        </a:spcBef>
                        <a:spcAft>
                          <a:spcPts val="0"/>
                        </a:spcAft>
                        <a:buFont typeface="+mj-lt"/>
                        <a:buNone/>
                      </a:pPr>
                      <a:r>
                        <a:rPr lang="en-US" sz="1200" b="0" dirty="0">
                          <a:solidFill>
                            <a:schemeClr val="tx1"/>
                          </a:solidFill>
                          <a:effectLst/>
                          <a:latin typeface="Times New Roman" panose="02020603050405020304" pitchFamily="18" charset="0"/>
                          <a:cs typeface="Times New Roman" panose="02020603050405020304" pitchFamily="18" charset="0"/>
                        </a:rPr>
                        <a:t>1.    Andrea Goldsmith, “Wireless Communications”, Cambridge University Press.</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3654996229"/>
                  </a:ext>
                </a:extLst>
              </a:tr>
              <a:tr h="270717">
                <a:tc gridSpan="2">
                  <a:txBody>
                    <a:bodyPr/>
                    <a:lstStyle/>
                    <a:p>
                      <a:pPr marL="0" marR="0" lvl="0" indent="0" algn="just">
                        <a:lnSpc>
                          <a:spcPct val="115000"/>
                        </a:lnSpc>
                        <a:spcBef>
                          <a:spcPts val="0"/>
                        </a:spcBef>
                        <a:spcAft>
                          <a:spcPts val="0"/>
                        </a:spcAft>
                        <a:buFont typeface="+mj-lt"/>
                        <a:buNone/>
                      </a:pPr>
                      <a:r>
                        <a:rPr lang="en-US" sz="1200" b="0" dirty="0">
                          <a:solidFill>
                            <a:schemeClr val="tx1"/>
                          </a:solidFill>
                          <a:effectLst/>
                          <a:latin typeface="Times New Roman" panose="02020603050405020304" pitchFamily="18" charset="0"/>
                          <a:cs typeface="Times New Roman" panose="02020603050405020304" pitchFamily="18" charset="0"/>
                        </a:rPr>
                        <a:t>2.    S. </a:t>
                      </a:r>
                      <a:r>
                        <a:rPr lang="en-US" sz="1200" b="0" dirty="0" err="1">
                          <a:solidFill>
                            <a:schemeClr val="tx1"/>
                          </a:solidFill>
                          <a:effectLst/>
                          <a:latin typeface="Times New Roman" panose="02020603050405020304" pitchFamily="18" charset="0"/>
                          <a:cs typeface="Times New Roman" panose="02020603050405020304" pitchFamily="18" charset="0"/>
                        </a:rPr>
                        <a:t>Haykin</a:t>
                      </a:r>
                      <a:r>
                        <a:rPr lang="en-US" sz="1200" b="0" dirty="0">
                          <a:solidFill>
                            <a:schemeClr val="tx1"/>
                          </a:solidFill>
                          <a:effectLst/>
                          <a:latin typeface="Times New Roman" panose="02020603050405020304" pitchFamily="18" charset="0"/>
                          <a:cs typeface="Times New Roman" panose="02020603050405020304" pitchFamily="18" charset="0"/>
                        </a:rPr>
                        <a:t> &amp; M. Moher, “Modern wireless communication”, Pearson, 2005.</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1094558112"/>
                  </a:ext>
                </a:extLst>
              </a:tr>
              <a:tr h="450614">
                <a:tc gridSpan="2">
                  <a:txBody>
                    <a:bodyPr/>
                    <a:lstStyle/>
                    <a:p>
                      <a:pPr marL="0" marR="0" algn="just">
                        <a:lnSpc>
                          <a:spcPct val="115000"/>
                        </a:lnSpc>
                        <a:spcBef>
                          <a:spcPts val="0"/>
                        </a:spcBef>
                        <a:spcAft>
                          <a:spcPts val="0"/>
                        </a:spcAft>
                      </a:pPr>
                      <a:r>
                        <a:rPr lang="en-US" sz="1200" b="1" dirty="0">
                          <a:solidFill>
                            <a:schemeClr val="tx1"/>
                          </a:solidFill>
                          <a:effectLst/>
                          <a:latin typeface="Times New Roman" panose="02020603050405020304" pitchFamily="18" charset="0"/>
                          <a:cs typeface="Times New Roman" panose="02020603050405020304" pitchFamily="18" charset="0"/>
                        </a:rPr>
                        <a:t>NPTEL/ YouTube/ Faculty Video Link:</a:t>
                      </a:r>
                      <a:endPar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extLst>
                  <a:ext uri="{0D108BD9-81ED-4DB2-BD59-A6C34878D82A}">
                    <a16:rowId xmlns:a16="http://schemas.microsoft.com/office/drawing/2014/main" xmlns="" val="597233737"/>
                  </a:ext>
                </a:extLst>
              </a:tr>
              <a:tr h="338612">
                <a:tc>
                  <a:txBody>
                    <a:bodyPr/>
                    <a:lstStyle/>
                    <a:p>
                      <a:pPr marL="0" marR="0" algn="ctr">
                        <a:lnSpc>
                          <a:spcPct val="107000"/>
                        </a:lnSpc>
                        <a:spcBef>
                          <a:spcPts val="0"/>
                        </a:spcBef>
                        <a:spcAft>
                          <a:spcPts val="0"/>
                        </a:spcAft>
                      </a:pPr>
                      <a:r>
                        <a:rPr lang="en-US" sz="1200" b="1">
                          <a:solidFill>
                            <a:schemeClr val="tx1"/>
                          </a:solidFill>
                          <a:effectLst/>
                          <a:latin typeface="Times New Roman" panose="02020603050405020304" pitchFamily="18" charset="0"/>
                          <a:cs typeface="Times New Roman" panose="02020603050405020304" pitchFamily="18" charset="0"/>
                        </a:rPr>
                        <a:t>Unit 1</a:t>
                      </a:r>
                      <a:endParaRPr lang="en-US" sz="12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4"/>
                        </a:rPr>
                        <a:t>https://youtu.be/JCGMP37-2EA</a:t>
                      </a:r>
                      <a:r>
                        <a:rPr lang="en-US" sz="1200" b="0" dirty="0">
                          <a:solidFill>
                            <a:schemeClr val="tx1"/>
                          </a:solidFill>
                          <a:effectLst/>
                          <a:latin typeface="Times New Roman" panose="02020603050405020304" pitchFamily="18" charset="0"/>
                          <a:cs typeface="Times New Roman" panose="02020603050405020304" pitchFamily="18" charset="0"/>
                        </a:rPr>
                        <a:t> </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83194138"/>
                  </a:ext>
                </a:extLst>
              </a:tr>
              <a:tr h="523370">
                <a:tc>
                  <a:txBody>
                    <a:bodyPr/>
                    <a:lstStyle/>
                    <a:p>
                      <a:pPr marL="0" marR="0" algn="ctr">
                        <a:lnSpc>
                          <a:spcPct val="107000"/>
                        </a:lnSpc>
                        <a:spcBef>
                          <a:spcPts val="0"/>
                        </a:spcBef>
                        <a:spcAft>
                          <a:spcPts val="0"/>
                        </a:spcAft>
                      </a:pPr>
                      <a:r>
                        <a:rPr lang="en-US" sz="1200" b="1">
                          <a:solidFill>
                            <a:schemeClr val="tx1"/>
                          </a:solidFill>
                          <a:effectLst/>
                          <a:latin typeface="Times New Roman" panose="02020603050405020304" pitchFamily="18" charset="0"/>
                          <a:cs typeface="Times New Roman" panose="02020603050405020304" pitchFamily="18" charset="0"/>
                        </a:rPr>
                        <a:t>Unit 2</a:t>
                      </a:r>
                      <a:endParaRPr lang="en-US" sz="12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5"/>
                        </a:rPr>
                        <a:t>https://youtu.be/f2wlHL1Sok8</a:t>
                      </a:r>
                      <a:endParaRPr lang="en-US" sz="1200" b="0" dirty="0">
                        <a:solidFill>
                          <a:schemeClr val="tx1"/>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6"/>
                        </a:rPr>
                        <a:t>https://youtu.be/0PWILK-hqbQ</a:t>
                      </a:r>
                      <a:r>
                        <a:rPr lang="en-US" sz="1200" b="0" dirty="0">
                          <a:solidFill>
                            <a:schemeClr val="tx1"/>
                          </a:solidFill>
                          <a:effectLst/>
                          <a:latin typeface="Times New Roman" panose="02020603050405020304" pitchFamily="18" charset="0"/>
                          <a:cs typeface="Times New Roman" panose="02020603050405020304" pitchFamily="18" charset="0"/>
                        </a:rPr>
                        <a:t> </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190162924"/>
                  </a:ext>
                </a:extLst>
              </a:tr>
              <a:tr h="790963">
                <a:tc>
                  <a:txBody>
                    <a:bodyPr/>
                    <a:lstStyle/>
                    <a:p>
                      <a:pPr marL="0" marR="0" algn="ctr">
                        <a:lnSpc>
                          <a:spcPct val="107000"/>
                        </a:lnSpc>
                        <a:spcBef>
                          <a:spcPts val="0"/>
                        </a:spcBef>
                        <a:spcAft>
                          <a:spcPts val="0"/>
                        </a:spcAft>
                      </a:pPr>
                      <a:r>
                        <a:rPr lang="en-US" sz="1200" b="1">
                          <a:solidFill>
                            <a:schemeClr val="tx1"/>
                          </a:solidFill>
                          <a:effectLst/>
                          <a:latin typeface="Times New Roman" panose="02020603050405020304" pitchFamily="18" charset="0"/>
                          <a:cs typeface="Times New Roman" panose="02020603050405020304" pitchFamily="18" charset="0"/>
                        </a:rPr>
                        <a:t>Unit 3</a:t>
                      </a:r>
                      <a:endParaRPr lang="en-US" sz="12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1200" b="0" u="sng">
                          <a:solidFill>
                            <a:schemeClr val="tx1"/>
                          </a:solidFill>
                          <a:effectLst/>
                          <a:latin typeface="Times New Roman" panose="02020603050405020304" pitchFamily="18" charset="0"/>
                          <a:cs typeface="Times New Roman" panose="02020603050405020304" pitchFamily="18" charset="0"/>
                          <a:hlinkClick r:id="rId7"/>
                        </a:rPr>
                        <a:t>https://youtu.be/SFcRtZ30rqs</a:t>
                      </a:r>
                      <a:endParaRPr lang="en-US" sz="1200" b="0">
                        <a:solidFill>
                          <a:schemeClr val="tx1"/>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200" b="0" u="sng">
                          <a:solidFill>
                            <a:schemeClr val="tx1"/>
                          </a:solidFill>
                          <a:effectLst/>
                          <a:latin typeface="Times New Roman" panose="02020603050405020304" pitchFamily="18" charset="0"/>
                          <a:cs typeface="Times New Roman" panose="02020603050405020304" pitchFamily="18" charset="0"/>
                          <a:hlinkClick r:id="rId8"/>
                        </a:rPr>
                        <a:t>https://youtu.be/BKf2mN9W6Nk</a:t>
                      </a:r>
                      <a:endParaRPr lang="en-US" sz="1200" b="0">
                        <a:solidFill>
                          <a:schemeClr val="tx1"/>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200" b="0" u="sng">
                          <a:solidFill>
                            <a:schemeClr val="tx1"/>
                          </a:solidFill>
                          <a:effectLst/>
                          <a:latin typeface="Times New Roman" panose="02020603050405020304" pitchFamily="18" charset="0"/>
                          <a:cs typeface="Times New Roman" panose="02020603050405020304" pitchFamily="18" charset="0"/>
                          <a:hlinkClick r:id="rId9"/>
                        </a:rPr>
                        <a:t>https://youtu.be/tePZhxRLsjE</a:t>
                      </a:r>
                      <a:r>
                        <a:rPr lang="en-US" sz="1200" b="0">
                          <a:solidFill>
                            <a:schemeClr val="tx1"/>
                          </a:solidFill>
                          <a:effectLst/>
                          <a:latin typeface="Times New Roman" panose="02020603050405020304" pitchFamily="18" charset="0"/>
                          <a:cs typeface="Times New Roman" panose="02020603050405020304" pitchFamily="18" charset="0"/>
                        </a:rPr>
                        <a:t> </a:t>
                      </a:r>
                      <a:endParaRPr lang="en-US" sz="12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163808807"/>
                  </a:ext>
                </a:extLst>
              </a:tr>
              <a:tr h="523370">
                <a:tc>
                  <a:txBody>
                    <a:bodyPr/>
                    <a:lstStyle/>
                    <a:p>
                      <a:pPr marL="0" marR="0" algn="ctr">
                        <a:lnSpc>
                          <a:spcPct val="107000"/>
                        </a:lnSpc>
                        <a:spcBef>
                          <a:spcPts val="0"/>
                        </a:spcBef>
                        <a:spcAft>
                          <a:spcPts val="0"/>
                        </a:spcAft>
                      </a:pPr>
                      <a:r>
                        <a:rPr lang="en-US" sz="1200" b="1">
                          <a:solidFill>
                            <a:schemeClr val="tx1"/>
                          </a:solidFill>
                          <a:effectLst/>
                          <a:latin typeface="Times New Roman" panose="02020603050405020304" pitchFamily="18" charset="0"/>
                          <a:cs typeface="Times New Roman" panose="02020603050405020304" pitchFamily="18" charset="0"/>
                        </a:rPr>
                        <a:t>Unit 4</a:t>
                      </a:r>
                      <a:endParaRPr lang="en-US" sz="12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10"/>
                        </a:rPr>
                        <a:t>https://youtu.be/GLmF3YB0pQU</a:t>
                      </a:r>
                      <a:endParaRPr lang="en-US" sz="1200" b="0" dirty="0">
                        <a:solidFill>
                          <a:schemeClr val="tx1"/>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11"/>
                        </a:rPr>
                        <a:t>https://youtu.be/QHqZwBoTJRY</a:t>
                      </a:r>
                      <a:r>
                        <a:rPr lang="en-US" sz="1200" b="0" dirty="0">
                          <a:solidFill>
                            <a:schemeClr val="tx1"/>
                          </a:solidFill>
                          <a:effectLst/>
                          <a:latin typeface="Times New Roman" panose="02020603050405020304" pitchFamily="18" charset="0"/>
                          <a:cs typeface="Times New Roman" panose="02020603050405020304" pitchFamily="18" charset="0"/>
                        </a:rPr>
                        <a:t> </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34237478"/>
                  </a:ext>
                </a:extLst>
              </a:tr>
              <a:tr h="523370">
                <a:tc>
                  <a:txBody>
                    <a:bodyPr/>
                    <a:lstStyle/>
                    <a:p>
                      <a:pPr marL="0" marR="0" algn="ctr">
                        <a:lnSpc>
                          <a:spcPct val="107000"/>
                        </a:lnSpc>
                        <a:spcBef>
                          <a:spcPts val="0"/>
                        </a:spcBef>
                        <a:spcAft>
                          <a:spcPts val="0"/>
                        </a:spcAft>
                      </a:pPr>
                      <a:r>
                        <a:rPr lang="en-US" sz="1200" b="1" dirty="0">
                          <a:solidFill>
                            <a:schemeClr val="tx1"/>
                          </a:solidFill>
                          <a:effectLst/>
                          <a:latin typeface="Times New Roman" panose="02020603050405020304" pitchFamily="18" charset="0"/>
                          <a:cs typeface="Times New Roman" panose="02020603050405020304" pitchFamily="18" charset="0"/>
                        </a:rPr>
                        <a:t>Unit 5</a:t>
                      </a:r>
                      <a:endPar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12"/>
                        </a:rPr>
                        <a:t>https://youtu.be/t3FVP5wuG4g</a:t>
                      </a:r>
                      <a:endParaRPr lang="en-US" sz="1200" b="0" dirty="0">
                        <a:solidFill>
                          <a:schemeClr val="tx1"/>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200" b="0" u="sng" dirty="0">
                          <a:solidFill>
                            <a:schemeClr val="tx1"/>
                          </a:solidFill>
                          <a:effectLst/>
                          <a:latin typeface="Times New Roman" panose="02020603050405020304" pitchFamily="18" charset="0"/>
                          <a:cs typeface="Times New Roman" panose="02020603050405020304" pitchFamily="18" charset="0"/>
                          <a:hlinkClick r:id="rId13"/>
                        </a:rPr>
                        <a:t>https://youtu.be/ixY0Cau4mBM</a:t>
                      </a:r>
                      <a:r>
                        <a:rPr lang="en-US" sz="1200" b="0" dirty="0">
                          <a:solidFill>
                            <a:schemeClr val="tx1"/>
                          </a:solidFill>
                          <a:effectLst/>
                          <a:latin typeface="Times New Roman" panose="02020603050405020304" pitchFamily="18" charset="0"/>
                          <a:cs typeface="Times New Roman" panose="02020603050405020304" pitchFamily="18" charset="0"/>
                        </a:rPr>
                        <a:t> </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17077993"/>
                  </a:ext>
                </a:extLst>
              </a:tr>
            </a:tbl>
          </a:graphicData>
        </a:graphic>
      </p:graphicFrame>
      <p:sp>
        <p:nvSpPr>
          <p:cNvPr id="12" name="Rectangle 11">
            <a:extLst>
              <a:ext uri="{FF2B5EF4-FFF2-40B4-BE49-F238E27FC236}">
                <a16:creationId xmlns:a16="http://schemas.microsoft.com/office/drawing/2014/main" xmlns="" id="{EF6A6F05-0404-9D8E-EC80-DF3A5F70B222}"/>
              </a:ext>
            </a:extLst>
          </p:cNvPr>
          <p:cNvSpPr/>
          <p:nvPr/>
        </p:nvSpPr>
        <p:spPr>
          <a:xfrm>
            <a:off x="1371599" y="0"/>
            <a:ext cx="7772400" cy="68579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latin typeface="Times New Roman" panose="02020603050405020304" pitchFamily="18" charset="0"/>
                <a:cs typeface="Times New Roman" panose="02020603050405020304" pitchFamily="18" charset="0"/>
              </a:rPr>
              <a:t>WIRELESS COMMUNICATION</a:t>
            </a:r>
            <a:endParaRPr lang="en-US" sz="4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07129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1800" dirty="0">
                <a:cs typeface="Times New Roman" pitchFamily="18" charset="0"/>
              </a:rPr>
              <a:t>Li-Fi can be thought of as a light-based Wi-Fi. That is, it uses light instead of radio waves to transmit information.</a:t>
            </a:r>
            <a:endParaRPr lang="en-IN" sz="1800" dirty="0">
              <a:cs typeface="Times New Roman" pitchFamily="18" charset="0"/>
            </a:endParaRPr>
          </a:p>
          <a:p>
            <a:pPr lvl="1" algn="just"/>
            <a:r>
              <a:rPr lang="en-US" sz="1800" dirty="0">
                <a:cs typeface="Times New Roman" pitchFamily="18" charset="0"/>
              </a:rPr>
              <a:t>And instead of Wi-Fi modems, Li- Fi would use transceiver-fitted LED lamps that can light a room as well as transmit and receive information.</a:t>
            </a:r>
          </a:p>
          <a:p>
            <a:pPr lvl="1" algn="just"/>
            <a:r>
              <a:rPr lang="en-US" sz="1800" dirty="0">
                <a:cs typeface="Times New Roman" pitchFamily="18" charset="0"/>
              </a:rPr>
              <a:t>LI-FI is transmission of data through illumination ,</a:t>
            </a:r>
            <a:r>
              <a:rPr lang="en-US" sz="1800" dirty="0" err="1">
                <a:cs typeface="Times New Roman" pitchFamily="18" charset="0"/>
              </a:rPr>
              <a:t>ie</a:t>
            </a:r>
            <a:r>
              <a:rPr lang="en-US" sz="1800" dirty="0">
                <a:cs typeface="Times New Roman" pitchFamily="18" charset="0"/>
              </a:rPr>
              <a:t> sending data through a LED light bulb that varies in intensity faster than human eye can follow</a:t>
            </a:r>
            <a:endParaRPr lang="en-IN" sz="1800" dirty="0">
              <a:cs typeface="Times New Roman" pitchFamily="18" charset="0"/>
            </a:endParaRPr>
          </a:p>
          <a:p>
            <a:pPr lvl="1" algn="just"/>
            <a:r>
              <a:rPr lang="en-US" sz="1800" dirty="0">
                <a:cs typeface="Times New Roman" pitchFamily="18" charset="0"/>
              </a:rPr>
              <a:t>LI FI- LIGHT FIDEALITY</a:t>
            </a:r>
            <a:endParaRPr lang="en-IN" sz="1800" dirty="0">
              <a:cs typeface="Times New Roman" pitchFamily="18" charset="0"/>
            </a:endParaRPr>
          </a:p>
          <a:p>
            <a:pPr algn="just"/>
            <a:endParaRPr lang="en-IN" sz="1800" dirty="0"/>
          </a:p>
          <a:p>
            <a:pPr marL="0" indent="0" algn="just">
              <a:buNone/>
            </a:pPr>
            <a:r>
              <a:rPr lang="en-IN" sz="1800" dirty="0"/>
              <a:t>`</a:t>
            </a:r>
          </a:p>
        </p:txBody>
      </p:sp>
      <p:sp>
        <p:nvSpPr>
          <p:cNvPr id="4" name="Date Placeholder 3"/>
          <p:cNvSpPr>
            <a:spLocks noGrp="1"/>
          </p:cNvSpPr>
          <p:nvPr>
            <p:ph type="dt" sz="half" idx="10"/>
          </p:nvPr>
        </p:nvSpPr>
        <p:spPr/>
        <p:txBody>
          <a:bodyPr/>
          <a:lstStyle/>
          <a:p>
            <a:fld id="{F6EE2A4A-D9FD-4922-9E10-D163A5845643}"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sz="2400" dirty="0">
                <a:cs typeface="Times New Roman" pitchFamily="18" charset="0"/>
              </a:rPr>
              <a:t>Li-Fi</a:t>
            </a: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16.jpeg"/>
          <p:cNvPicPr/>
          <p:nvPr/>
        </p:nvPicPr>
        <p:blipFill>
          <a:blip r:embed="rId3" cstate="print"/>
          <a:stretch>
            <a:fillRect/>
          </a:stretch>
        </p:blipFill>
        <p:spPr>
          <a:xfrm>
            <a:off x="5763491" y="3276600"/>
            <a:ext cx="3214370" cy="2966720"/>
          </a:xfrm>
          <a:prstGeom prst="rect">
            <a:avLst/>
          </a:prstGeom>
        </p:spPr>
      </p:pic>
    </p:spTree>
    <p:extLst>
      <p:ext uri="{BB962C8B-B14F-4D97-AF65-F5344CB8AC3E}">
        <p14:creationId xmlns:p14="http://schemas.microsoft.com/office/powerpoint/2010/main" xmlns="" val="1334149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FA2090-B154-4235-B158-4AE4E0E4A18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sz="2400" dirty="0"/>
              <a:t>Li- Fi</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20.png"/>
          <p:cNvPicPr>
            <a:picLocks noGrp="1"/>
          </p:cNvPicPr>
          <p:nvPr>
            <p:ph idx="1"/>
          </p:nvPr>
        </p:nvPicPr>
        <p:blipFill>
          <a:blip r:embed="rId3" cstate="print"/>
          <a:stretch>
            <a:fillRect/>
          </a:stretch>
        </p:blipFill>
        <p:spPr>
          <a:xfrm>
            <a:off x="723906" y="1143002"/>
            <a:ext cx="7886699" cy="5029200"/>
          </a:xfrm>
          <a:prstGeom prst="rect">
            <a:avLst/>
          </a:prstGeom>
        </p:spPr>
      </p:pic>
    </p:spTree>
    <p:extLst>
      <p:ext uri="{BB962C8B-B14F-4D97-AF65-F5344CB8AC3E}">
        <p14:creationId xmlns:p14="http://schemas.microsoft.com/office/powerpoint/2010/main" xmlns="" val="1469085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algn="just"/>
            <a:r>
              <a:rPr lang="en-US" sz="2000" dirty="0"/>
              <a:t>operational procedure is very simple, if the led is on, you transmit a digital 1, if its off	you transmit a 0. The LEDs can be switched on and off very quickly, which gives nice opportunities for transmitting data. Hence all that us required is some LEDS and a controller that code data into those LEDs. We have to just vary the rate at which the LED’s flicker depending upon the data we want to encode.</a:t>
            </a:r>
          </a:p>
          <a:p>
            <a:pPr lvl="0" algn="just"/>
            <a:r>
              <a:rPr lang="en-US" sz="2000" b="1" dirty="0"/>
              <a:t>Thus every light source will works as a hub for data transmission</a:t>
            </a:r>
            <a:endParaRPr lang="en-IN" sz="2000" b="1" dirty="0"/>
          </a:p>
          <a:p>
            <a:pPr algn="just"/>
            <a:endParaRPr lang="en-US" sz="2000" dirty="0"/>
          </a:p>
        </p:txBody>
      </p:sp>
      <p:sp>
        <p:nvSpPr>
          <p:cNvPr id="4" name="Date Placeholder 3"/>
          <p:cNvSpPr>
            <a:spLocks noGrp="1"/>
          </p:cNvSpPr>
          <p:nvPr>
            <p:ph type="dt" sz="half" idx="10"/>
          </p:nvPr>
        </p:nvSpPr>
        <p:spPr/>
        <p:txBody>
          <a:bodyPr/>
          <a:lstStyle/>
          <a:p>
            <a:fld id="{739EAD0C-A401-4D14-8DDD-F18229EAC7D8}"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b="1" dirty="0"/>
              <a:t>How LI-FI Works ?</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3082941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4C2F2C-DDB2-4F25-BF71-076D814ACEAE}"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b="1" dirty="0"/>
              <a:t>How LI-FI Works ?</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9" name="object 3"/>
          <p:cNvSpPr>
            <a:spLocks noGrp="1"/>
          </p:cNvSpPr>
          <p:nvPr>
            <p:ph idx="1"/>
          </p:nvPr>
        </p:nvSpPr>
        <p:spPr>
          <a:xfrm>
            <a:off x="533400" y="1143002"/>
            <a:ext cx="8305800" cy="5029200"/>
          </a:xfrm>
          <a:prstGeom prst="rect">
            <a:avLst/>
          </a:prstGeom>
          <a:blipFill>
            <a:blip r:embed="rId3" cstate="print"/>
            <a:stretch>
              <a:fillRect/>
            </a:stretch>
          </a:blipFill>
        </p:spPr>
        <p:txBody>
          <a:bodyPr wrap="square" lIns="0" tIns="0" rIns="0" bIns="0" rtlCol="0"/>
          <a:lstStyle/>
          <a:p>
            <a:endParaRPr lang="en-IN" dirty="0"/>
          </a:p>
        </p:txBody>
      </p:sp>
    </p:spTree>
    <p:extLst>
      <p:ext uri="{BB962C8B-B14F-4D97-AF65-F5344CB8AC3E}">
        <p14:creationId xmlns:p14="http://schemas.microsoft.com/office/powerpoint/2010/main" xmlns="" val="1264388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C618AA-4360-4BB2-8707-580E6D0B2392}" type="datetime1">
              <a:rPr lang="en-US" smtClean="0"/>
              <a:t>11/30/2024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Topic</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482868653"/>
              </p:ext>
            </p:extLst>
          </p:nvPr>
        </p:nvGraphicFramePr>
        <p:xfrm>
          <a:off x="533399" y="1066800"/>
          <a:ext cx="8229601" cy="1676400"/>
        </p:xfrm>
        <a:graphic>
          <a:graphicData uri="http://schemas.openxmlformats.org/drawingml/2006/table">
            <a:tbl>
              <a:tblPr firstRow="1" bandRow="1">
                <a:tableStyleId>{5C22544A-7EE6-4342-B048-85BDC9FD1C3A}</a:tableStyleId>
              </a:tblPr>
              <a:tblGrid>
                <a:gridCol w="2150315">
                  <a:extLst>
                    <a:ext uri="{9D8B030D-6E8A-4147-A177-3AD203B41FA5}">
                      <a16:colId xmlns:a16="http://schemas.microsoft.com/office/drawing/2014/main" xmlns="" val="20000"/>
                    </a:ext>
                  </a:extLst>
                </a:gridCol>
                <a:gridCol w="3600451">
                  <a:extLst>
                    <a:ext uri="{9D8B030D-6E8A-4147-A177-3AD203B41FA5}">
                      <a16:colId xmlns:a16="http://schemas.microsoft.com/office/drawing/2014/main" xmlns="" val="20001"/>
                    </a:ext>
                  </a:extLst>
                </a:gridCol>
                <a:gridCol w="2478835">
                  <a:extLst>
                    <a:ext uri="{9D8B030D-6E8A-4147-A177-3AD203B41FA5}">
                      <a16:colId xmlns:a16="http://schemas.microsoft.com/office/drawing/2014/main" xmlns="" val="20002"/>
                    </a:ext>
                  </a:extLst>
                </a:gridCol>
              </a:tblGrid>
              <a:tr h="370840">
                <a:tc>
                  <a:txBody>
                    <a:bodyPr/>
                    <a:lstStyle/>
                    <a:p>
                      <a:pPr algn="l"/>
                      <a:r>
                        <a:rPr lang="en-IN" b="0" dirty="0">
                          <a:latin typeface="+mn-lt"/>
                        </a:rPr>
                        <a:t>Name of Topic</a:t>
                      </a:r>
                    </a:p>
                  </a:txBody>
                  <a:tcPr/>
                </a:tc>
                <a:tc>
                  <a:txBody>
                    <a:bodyPr/>
                    <a:lstStyle/>
                    <a:p>
                      <a:pPr algn="l"/>
                      <a:r>
                        <a:rPr lang="en-IN" b="0" dirty="0">
                          <a:latin typeface="+mn-lt"/>
                        </a:rPr>
                        <a:t>Objective of Topic</a:t>
                      </a:r>
                    </a:p>
                  </a:txBody>
                  <a:tcPr/>
                </a:tc>
                <a:tc>
                  <a:txBody>
                    <a:bodyPr/>
                    <a:lstStyle/>
                    <a:p>
                      <a:pPr algn="l"/>
                      <a:r>
                        <a:rPr lang="en-IN" b="0" dirty="0">
                          <a:latin typeface="+mn-lt"/>
                        </a:rPr>
                        <a:t>Mapping with CO</a:t>
                      </a:r>
                    </a:p>
                  </a:txBody>
                  <a:tcPr/>
                </a:tc>
                <a:extLst>
                  <a:ext uri="{0D108BD9-81ED-4DB2-BD59-A6C34878D82A}">
                    <a16:rowId xmlns:a16="http://schemas.microsoft.com/office/drawing/2014/main" xmlns="" val="10000"/>
                  </a:ext>
                </a:extLst>
              </a:tr>
              <a:tr h="1305560">
                <a:tc>
                  <a:txBody>
                    <a:bodyPr/>
                    <a:lstStyle/>
                    <a:p>
                      <a:pPr marL="0" marR="0" indent="0" algn="l" defTabSz="914086" rtl="0" eaLnBrk="1" fontAlgn="auto" latinLnBrk="0" hangingPunct="1">
                        <a:lnSpc>
                          <a:spcPct val="100000"/>
                        </a:lnSpc>
                        <a:spcBef>
                          <a:spcPct val="0"/>
                        </a:spcBef>
                        <a:spcAft>
                          <a:spcPts val="0"/>
                        </a:spcAft>
                        <a:buClrTx/>
                        <a:buSzTx/>
                        <a:buFontTx/>
                        <a:buNone/>
                        <a:tabLst/>
                        <a:defRPr/>
                      </a:pPr>
                      <a:r>
                        <a:rPr lang="en-US" sz="1800" b="0" dirty="0"/>
                        <a:t>Cellular communication systems</a:t>
                      </a:r>
                      <a:endParaRPr lang="en-IN" sz="1800" b="0" dirty="0"/>
                    </a:p>
                    <a:p>
                      <a:pPr algn="l">
                        <a:spcBef>
                          <a:spcPct val="0"/>
                        </a:spcBef>
                        <a:defRPr/>
                      </a:pPr>
                      <a:endParaRPr lang="en-IN" sz="1800" b="0" dirty="0">
                        <a:latin typeface="Times New Roman" pitchFamily="18" charset="0"/>
                        <a:cs typeface="Times New Roman" pitchFamily="18" charset="0"/>
                      </a:endParaRPr>
                    </a:p>
                  </a:txBody>
                  <a:tcPr/>
                </a:tc>
                <a:tc>
                  <a:txBody>
                    <a:bodyPr/>
                    <a:lstStyle/>
                    <a:p>
                      <a:pPr marL="357188" marR="0" indent="0" algn="l" defTabSz="914086" rtl="0" eaLnBrk="1" fontAlgn="ctr" latinLnBrk="0" hangingPunct="1">
                        <a:lnSpc>
                          <a:spcPct val="100000"/>
                        </a:lnSpc>
                        <a:spcBef>
                          <a:spcPts val="0"/>
                        </a:spcBef>
                        <a:spcAft>
                          <a:spcPts val="0"/>
                        </a:spcAft>
                        <a:buClrTx/>
                        <a:buSzTx/>
                        <a:buFontTx/>
                        <a:buNone/>
                        <a:tabLst/>
                        <a:defRPr/>
                      </a:pPr>
                      <a:r>
                        <a:rPr lang="en-US" sz="1800" b="0" dirty="0">
                          <a:latin typeface="+mn-lt"/>
                          <a:cs typeface="Times New Roman" pitchFamily="18" charset="0"/>
                        </a:rPr>
                        <a:t>Students will learn about </a:t>
                      </a:r>
                      <a:r>
                        <a:rPr lang="en-US" sz="1800" b="0" dirty="0"/>
                        <a:t>Cellular communication systems</a:t>
                      </a:r>
                      <a:endParaRPr lang="en-IN" sz="1800" b="0" dirty="0"/>
                    </a:p>
                    <a:p>
                      <a:pPr marL="357188" marR="0" indent="0" algn="l" defTabSz="914086" rtl="0" eaLnBrk="1" fontAlgn="ctr" latinLnBrk="0" hangingPunct="1">
                        <a:lnSpc>
                          <a:spcPct val="100000"/>
                        </a:lnSpc>
                        <a:spcBef>
                          <a:spcPts val="0"/>
                        </a:spcBef>
                        <a:spcAft>
                          <a:spcPts val="0"/>
                        </a:spcAft>
                        <a:buClrTx/>
                        <a:buSzTx/>
                        <a:buFontTx/>
                        <a:buNone/>
                        <a:tabLst/>
                        <a:defRPr/>
                      </a:pPr>
                      <a:endParaRPr lang="en-IN" b="0" dirty="0">
                        <a:latin typeface="+mn-lt"/>
                      </a:endParaRPr>
                    </a:p>
                  </a:txBody>
                  <a:tcPr/>
                </a:tc>
                <a:tc>
                  <a:txBody>
                    <a:bodyPr/>
                    <a:lstStyle/>
                    <a:p>
                      <a:pPr algn="l"/>
                      <a:r>
                        <a:rPr lang="en-IN" b="0" dirty="0">
                          <a:latin typeface="+mn-lt"/>
                        </a:rPr>
                        <a:t>CO1, CO6</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2868824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0" algn="just"/>
            <a:r>
              <a:rPr lang="en-US" sz="2000" dirty="0"/>
              <a:t>First Generation (1G)</a:t>
            </a:r>
            <a:endParaRPr lang="en-IN" sz="2000" dirty="0"/>
          </a:p>
          <a:p>
            <a:pPr marL="0" indent="0" algn="just">
              <a:buNone/>
            </a:pPr>
            <a:endParaRPr lang="en-IN" sz="2000" dirty="0"/>
          </a:p>
          <a:p>
            <a:pPr lvl="0" algn="just"/>
            <a:r>
              <a:rPr lang="en-US" sz="2000" dirty="0"/>
              <a:t>Second Generation (2G)</a:t>
            </a:r>
            <a:endParaRPr lang="en-IN" sz="2000" dirty="0"/>
          </a:p>
          <a:p>
            <a:pPr marL="0" indent="0" algn="just">
              <a:buNone/>
            </a:pPr>
            <a:endParaRPr lang="en-IN" sz="2000" dirty="0"/>
          </a:p>
          <a:p>
            <a:pPr lvl="0" algn="just"/>
            <a:r>
              <a:rPr lang="en-US" sz="2000" dirty="0"/>
              <a:t>2.5 Communication Systems</a:t>
            </a:r>
            <a:endParaRPr lang="en-IN" sz="2000" dirty="0"/>
          </a:p>
          <a:p>
            <a:pPr marL="0" indent="0" algn="just">
              <a:buNone/>
            </a:pPr>
            <a:endParaRPr lang="en-IN" sz="2000" dirty="0"/>
          </a:p>
          <a:p>
            <a:pPr lvl="0" algn="just"/>
            <a:r>
              <a:rPr lang="en-US" sz="2000" dirty="0"/>
              <a:t>Third Generation (3G) communication systems</a:t>
            </a:r>
            <a:endParaRPr lang="en-IN" sz="2000" dirty="0"/>
          </a:p>
          <a:p>
            <a:pPr marL="0" indent="0" algn="just">
              <a:buNone/>
            </a:pPr>
            <a:endParaRPr lang="en-IN" sz="2000" dirty="0"/>
          </a:p>
          <a:p>
            <a:pPr lvl="0" algn="just"/>
            <a:r>
              <a:rPr lang="en-US" sz="2000" dirty="0"/>
              <a:t>Fourth Generation (4G) systems</a:t>
            </a:r>
            <a:endParaRPr lang="en-IN" sz="2000" dirty="0"/>
          </a:p>
          <a:p>
            <a:pPr algn="just"/>
            <a:endParaRPr lang="en-US" sz="2000" dirty="0"/>
          </a:p>
        </p:txBody>
      </p:sp>
      <p:sp>
        <p:nvSpPr>
          <p:cNvPr id="4" name="Date Placeholder 3"/>
          <p:cNvSpPr>
            <a:spLocks noGrp="1"/>
          </p:cNvSpPr>
          <p:nvPr>
            <p:ph type="dt" sz="half" idx="10"/>
          </p:nvPr>
        </p:nvSpPr>
        <p:spPr/>
        <p:txBody>
          <a:bodyPr/>
          <a:lstStyle/>
          <a:p>
            <a:fld id="{0A93AE23-A51E-449D-A72D-EE1C9C26545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sz="2400" b="1" dirty="0"/>
              <a:t>Cellular communication systems</a:t>
            </a: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3277105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2000" dirty="0"/>
              <a:t>1G refers to the first generation of wireless telephone technology, mobile telecommunications which was first introduced in 1980s and completed in early 1990s.</a:t>
            </a:r>
            <a:endParaRPr lang="en-IN" sz="2000" dirty="0"/>
          </a:p>
          <a:p>
            <a:pPr lvl="1" algn="just"/>
            <a:r>
              <a:rPr lang="en-US" sz="2000" dirty="0"/>
              <a:t>It's Speed was </a:t>
            </a:r>
            <a:r>
              <a:rPr lang="en-US" sz="2000" dirty="0" err="1"/>
              <a:t>upto</a:t>
            </a:r>
            <a:r>
              <a:rPr lang="en-US" sz="2000" dirty="0"/>
              <a:t> 2.4kbps.</a:t>
            </a:r>
            <a:endParaRPr lang="en-IN" sz="2000" dirty="0"/>
          </a:p>
          <a:p>
            <a:pPr lvl="1" algn="just"/>
            <a:r>
              <a:rPr lang="en-US" sz="2000" dirty="0"/>
              <a:t>1G network use Analog Signal.</a:t>
            </a:r>
            <a:endParaRPr lang="en-IN" sz="2000" dirty="0"/>
          </a:p>
          <a:p>
            <a:pPr lvl="1" algn="just"/>
            <a:r>
              <a:rPr lang="en-US" sz="2000" dirty="0"/>
              <a:t>AMPS was first launched in USA in 1G mobile systems.</a:t>
            </a:r>
            <a:endParaRPr lang="en-IN" sz="2000" dirty="0"/>
          </a:p>
          <a:p>
            <a:pPr algn="just"/>
            <a:endParaRPr lang="en-US" sz="2000" dirty="0"/>
          </a:p>
        </p:txBody>
      </p:sp>
      <p:sp>
        <p:nvSpPr>
          <p:cNvPr id="4" name="Date Placeholder 3"/>
          <p:cNvSpPr>
            <a:spLocks noGrp="1"/>
          </p:cNvSpPr>
          <p:nvPr>
            <p:ph type="dt" sz="half" idx="10"/>
          </p:nvPr>
        </p:nvSpPr>
        <p:spPr/>
        <p:txBody>
          <a:bodyPr/>
          <a:lstStyle/>
          <a:p>
            <a:fld id="{39FBA476-3927-4532-95AF-E293B635347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a:spcBef>
                <a:spcPct val="0"/>
              </a:spcBef>
              <a:defRPr/>
            </a:pPr>
            <a:r>
              <a:rPr lang="en-US" dirty="0"/>
              <a:t>1G TECHNOLOGY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095391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2000" dirty="0"/>
              <a:t>2G technology refers to the 2nd generation which is based on GSM.</a:t>
            </a:r>
            <a:endParaRPr lang="en-IN" sz="2000" dirty="0"/>
          </a:p>
          <a:p>
            <a:pPr lvl="1" algn="just"/>
            <a:r>
              <a:rPr lang="en-US" sz="2000" dirty="0"/>
              <a:t>It was launched in Finland in the year 1991.</a:t>
            </a:r>
            <a:endParaRPr lang="en-IN" sz="2000" dirty="0"/>
          </a:p>
          <a:p>
            <a:pPr lvl="1" algn="just"/>
            <a:r>
              <a:rPr lang="en-US" sz="2000" dirty="0"/>
              <a:t>2G network use digital signals.</a:t>
            </a:r>
            <a:endParaRPr lang="en-IN" sz="2000" dirty="0"/>
          </a:p>
          <a:p>
            <a:pPr lvl="1" algn="just"/>
            <a:r>
              <a:rPr lang="en-US" sz="2000" dirty="0"/>
              <a:t>It’s data speed was </a:t>
            </a:r>
            <a:r>
              <a:rPr lang="en-US" sz="2000" dirty="0" err="1"/>
              <a:t>upto</a:t>
            </a:r>
            <a:r>
              <a:rPr lang="en-US" sz="2000" dirty="0"/>
              <a:t> 64kbps</a:t>
            </a:r>
            <a:endParaRPr lang="en-IN" sz="2000" dirty="0"/>
          </a:p>
          <a:p>
            <a:pPr lvl="1" algn="just"/>
            <a:r>
              <a:rPr lang="en-US" sz="2000" dirty="0"/>
              <a:t>Supports voice as well as data.</a:t>
            </a:r>
            <a:endParaRPr lang="en-IN" sz="2000" dirty="0"/>
          </a:p>
          <a:p>
            <a:pPr lvl="1" algn="just"/>
            <a:r>
              <a:rPr lang="en-US" sz="2000" dirty="0"/>
              <a:t>2.5G is a technology between the second (2G) and third (3G) generation of mobile telephony.</a:t>
            </a:r>
            <a:endParaRPr lang="en-IN" sz="2000" dirty="0"/>
          </a:p>
          <a:p>
            <a:pPr lvl="1" algn="just"/>
            <a:r>
              <a:rPr lang="en-US" sz="2000" dirty="0"/>
              <a:t>2.5G is General Packet Radio Service (GPRS), which is evolution from GSM.</a:t>
            </a:r>
            <a:endParaRPr lang="en-IN" sz="2000" dirty="0"/>
          </a:p>
          <a:p>
            <a:pPr algn="just"/>
            <a:endParaRPr lang="en-US" sz="2000" dirty="0"/>
          </a:p>
        </p:txBody>
      </p:sp>
      <p:sp>
        <p:nvSpPr>
          <p:cNvPr id="4" name="Date Placeholder 3"/>
          <p:cNvSpPr>
            <a:spLocks noGrp="1"/>
          </p:cNvSpPr>
          <p:nvPr>
            <p:ph type="dt" sz="half" idx="10"/>
          </p:nvPr>
        </p:nvSpPr>
        <p:spPr/>
        <p:txBody>
          <a:bodyPr/>
          <a:lstStyle/>
          <a:p>
            <a:fld id="{B4F9E6C7-1FD5-4BD6-ADC8-2D7E8819397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dirty="0"/>
              <a:t>2G TECHNOLOGY</a:t>
            </a:r>
            <a:endParaRPr lang="en-IN"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545665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2000" dirty="0"/>
              <a:t>3G technology refer to third generation which was introduced in year 2000s.</a:t>
            </a:r>
            <a:endParaRPr lang="en-IN" sz="2000" dirty="0"/>
          </a:p>
          <a:p>
            <a:pPr lvl="1" algn="just"/>
            <a:r>
              <a:rPr lang="en-US" sz="2000" dirty="0"/>
              <a:t>Data Transmission speed increased from 144kbps- 2Mbps.</a:t>
            </a:r>
            <a:endParaRPr lang="en-IN" sz="2000" dirty="0"/>
          </a:p>
          <a:p>
            <a:pPr algn="just"/>
            <a:r>
              <a:rPr lang="en-US" sz="2000" b="1" dirty="0"/>
              <a:t>Features</a:t>
            </a:r>
            <a:endParaRPr lang="en-IN" sz="2000" dirty="0"/>
          </a:p>
          <a:p>
            <a:pPr lvl="1" algn="just"/>
            <a:r>
              <a:rPr lang="en-US" sz="2000" dirty="0"/>
              <a:t>Providing Faster Communication</a:t>
            </a:r>
            <a:endParaRPr lang="en-IN" sz="2000" dirty="0"/>
          </a:p>
          <a:p>
            <a:pPr lvl="1" algn="just"/>
            <a:r>
              <a:rPr lang="en-US" sz="2000" dirty="0"/>
              <a:t>Send/Receive Large Email Messages</a:t>
            </a:r>
            <a:endParaRPr lang="en-IN" sz="2000" dirty="0"/>
          </a:p>
          <a:p>
            <a:pPr lvl="1" algn="just"/>
            <a:r>
              <a:rPr lang="en-US" sz="2000" dirty="0"/>
              <a:t>High Speed Web / More Security</a:t>
            </a:r>
            <a:endParaRPr lang="en-IN" sz="2000" dirty="0"/>
          </a:p>
          <a:p>
            <a:pPr algn="just"/>
            <a:endParaRPr lang="en-US" sz="2000" dirty="0"/>
          </a:p>
        </p:txBody>
      </p:sp>
      <p:sp>
        <p:nvSpPr>
          <p:cNvPr id="4" name="Date Placeholder 3"/>
          <p:cNvSpPr>
            <a:spLocks noGrp="1"/>
          </p:cNvSpPr>
          <p:nvPr>
            <p:ph type="dt" sz="half" idx="10"/>
          </p:nvPr>
        </p:nvSpPr>
        <p:spPr/>
        <p:txBody>
          <a:bodyPr/>
          <a:lstStyle/>
          <a:p>
            <a:fld id="{174F8672-7219-49EA-A03B-E9EC9CB2BC3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r>
              <a:rPr lang="en-US" dirty="0"/>
              <a:t>	</a:t>
            </a:r>
            <a:endParaRPr lang="en-IN" dirty="0"/>
          </a:p>
          <a:p>
            <a:pPr algn="ctr"/>
            <a:r>
              <a:rPr lang="en-US" b="1" dirty="0"/>
              <a:t>3G TECHNOLOGY</a:t>
            </a:r>
            <a:endParaRPr lang="en-IN" b="1" dirty="0"/>
          </a:p>
          <a:p>
            <a:pPr lvl="0" algn="ctr">
              <a:spcBef>
                <a:spcPct val="0"/>
              </a:spcBef>
              <a:defRPr/>
            </a:pPr>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2258822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6"/>
            <a:ext cx="8229600" cy="4525963"/>
          </a:xfrm>
        </p:spPr>
        <p:txBody>
          <a:bodyPr>
            <a:normAutofit/>
          </a:bodyPr>
          <a:lstStyle/>
          <a:p>
            <a:pPr lvl="1" algn="just"/>
            <a:r>
              <a:rPr lang="en-US" sz="2000" dirty="0"/>
              <a:t>4G technology refer to or short name of fourth Generation which was started from late 2000s.</a:t>
            </a:r>
            <a:endParaRPr lang="en-IN" sz="2000" dirty="0"/>
          </a:p>
          <a:p>
            <a:pPr lvl="1" algn="just"/>
            <a:r>
              <a:rPr lang="en-US" sz="2000" dirty="0"/>
              <a:t>Capable of providing 100Mbps – 1Gbps speed.</a:t>
            </a:r>
            <a:endParaRPr lang="en-IN" sz="2000" dirty="0"/>
          </a:p>
          <a:p>
            <a:pPr algn="just"/>
            <a:r>
              <a:rPr lang="en-US" sz="2000" dirty="0"/>
              <a:t>Features Include:</a:t>
            </a:r>
            <a:endParaRPr lang="en-IN" sz="2000" dirty="0"/>
          </a:p>
          <a:p>
            <a:pPr lvl="1" algn="just"/>
            <a:r>
              <a:rPr lang="en-US" sz="2000" dirty="0"/>
              <a:t>More Security</a:t>
            </a:r>
            <a:endParaRPr lang="en-IN" sz="2000" dirty="0"/>
          </a:p>
          <a:p>
            <a:pPr lvl="1" algn="just"/>
            <a:r>
              <a:rPr lang="en-US" sz="2000" dirty="0"/>
              <a:t>High Speed</a:t>
            </a:r>
            <a:endParaRPr lang="en-IN" sz="2000" dirty="0"/>
          </a:p>
          <a:p>
            <a:pPr lvl="1" algn="just"/>
            <a:r>
              <a:rPr lang="en-US" sz="2000" dirty="0"/>
              <a:t>High Capacity</a:t>
            </a:r>
            <a:endParaRPr lang="en-IN" sz="2000" dirty="0"/>
          </a:p>
          <a:p>
            <a:pPr lvl="1" algn="just"/>
            <a:r>
              <a:rPr lang="en-US" sz="2000" dirty="0"/>
              <a:t>Low Cost Per-bit etc.</a:t>
            </a:r>
            <a:endParaRPr lang="en-IN" sz="2000" dirty="0"/>
          </a:p>
          <a:p>
            <a:pPr algn="just"/>
            <a:endParaRPr lang="en-US" sz="2000" dirty="0"/>
          </a:p>
        </p:txBody>
      </p:sp>
      <p:sp>
        <p:nvSpPr>
          <p:cNvPr id="4" name="Date Placeholder 3"/>
          <p:cNvSpPr>
            <a:spLocks noGrp="1"/>
          </p:cNvSpPr>
          <p:nvPr>
            <p:ph type="dt" sz="half" idx="10"/>
          </p:nvPr>
        </p:nvSpPr>
        <p:spPr/>
        <p:txBody>
          <a:bodyPr/>
          <a:lstStyle/>
          <a:p>
            <a:fld id="{6583A937-BE1A-4773-BCF9-CE7E256FD7F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dirty="0"/>
              <a:t>4G TECHNOLOGY (Anytime ,Anywhere)</a:t>
            </a:r>
            <a:endParaRPr lang="en-IN"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Tree>
    <p:extLst>
      <p:ext uri="{BB962C8B-B14F-4D97-AF65-F5344CB8AC3E}">
        <p14:creationId xmlns:p14="http://schemas.microsoft.com/office/powerpoint/2010/main" xmlns="" val="113886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200"/>
            <a:ext cx="7924800" cy="4648200"/>
          </a:xfrm>
        </p:spPr>
        <p:txBody>
          <a:bodyPr rtlCol="0">
            <a:noAutofit/>
          </a:bodyPr>
          <a:lstStyle/>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GSM system for mobile Telecommunication</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General Packet Radio Service, Edge Technology</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CDMA 2000</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IMT 2000 and UMTS</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Long Term Evolution (LTE)</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Introduction to Mobile </a:t>
            </a:r>
            <a:r>
              <a:rPr lang="en-US" sz="2400" b="0" dirty="0" err="1">
                <a:solidFill>
                  <a:schemeClr val="tx1"/>
                </a:solidFill>
                <a:effectLst/>
                <a:latin typeface="Times New Roman" panose="02020603050405020304" pitchFamily="18" charset="0"/>
                <a:cs typeface="Times New Roman" panose="02020603050405020304" pitchFamily="18" charset="0"/>
              </a:rPr>
              <a:t>Adhoc</a:t>
            </a:r>
            <a:r>
              <a:rPr lang="en-US" sz="2400" b="0" dirty="0">
                <a:solidFill>
                  <a:schemeClr val="tx1"/>
                </a:solidFill>
                <a:effectLst/>
                <a:latin typeface="Times New Roman" panose="02020603050405020304" pitchFamily="18" charset="0"/>
                <a:cs typeface="Times New Roman" panose="02020603050405020304" pitchFamily="18" charset="0"/>
              </a:rPr>
              <a:t> Networks</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Li-Fi Communication</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Ultra-Wideband Communication</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Mobile data networks</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Introduction to 4G</a:t>
            </a:r>
          </a:p>
          <a:p>
            <a:pPr marL="0" marR="0" algn="just">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5G and concept of NGN.</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9250" lvl="1" indent="-300038" eaLnBrk="1" fontAlgn="auto" hangingPunct="1">
              <a:spcAft>
                <a:spcPts val="0"/>
              </a:spcAft>
              <a:buFont typeface="Arial" pitchFamily="34" charset="0"/>
              <a:buChar char="•"/>
              <a:defRPr/>
            </a:pPr>
            <a:endParaRPr lang="en-US" sz="2200" dirty="0">
              <a:latin typeface="Times New Roman" pitchFamily="18" charset="0"/>
              <a:cs typeface="Times New Roman" pitchFamily="18" charset="0"/>
            </a:endParaRPr>
          </a:p>
        </p:txBody>
      </p:sp>
      <p:sp>
        <p:nvSpPr>
          <p:cNvPr id="6" name="Date Placeholder 5"/>
          <p:cNvSpPr>
            <a:spLocks noGrp="1"/>
          </p:cNvSpPr>
          <p:nvPr>
            <p:ph type="dt" sz="quarter" idx="10"/>
          </p:nvPr>
        </p:nvSpPr>
        <p:spPr/>
        <p:txBody>
          <a:bodyPr/>
          <a:lstStyle/>
          <a:p>
            <a:pPr>
              <a:defRPr/>
            </a:pPr>
            <a:fld id="{E5BCB980-F06E-4C79-9923-F77D5BBDB63C}" type="datetime1">
              <a:rPr lang="en-US" smtClean="0"/>
              <a:t>11/30/2024</a:t>
            </a:fld>
            <a:endParaRPr lang="en-US"/>
          </a:p>
        </p:txBody>
      </p:sp>
      <p:sp>
        <p:nvSpPr>
          <p:cNvPr id="7" name="Slide Number Placeholder 6"/>
          <p:cNvSpPr>
            <a:spLocks noGrp="1"/>
          </p:cNvSpPr>
          <p:nvPr>
            <p:ph type="sldNum" sz="quarter" idx="12"/>
          </p:nvPr>
        </p:nvSpPr>
        <p:spPr/>
        <p:txBody>
          <a:bodyPr/>
          <a:lstStyle/>
          <a:p>
            <a:pPr>
              <a:defRPr/>
            </a:pPr>
            <a:fld id="{E20E8649-DA79-411E-A824-CD5CA1B07F9C}" type="slidenum">
              <a:rPr lang="en-US"/>
              <a:pPr>
                <a:defRPr/>
              </a:pPr>
              <a:t>5</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latin typeface="Times New Roman" pitchFamily="18" charset="0"/>
                <a:cs typeface="Times New Roman" pitchFamily="18" charset="0"/>
              </a:rPr>
              <a:t>Content</a:t>
            </a:r>
          </a:p>
        </p:txBody>
      </p:sp>
      <p:pic>
        <p:nvPicPr>
          <p:cNvPr id="3078" name="Picture 2" descr="E:\NIET\Project\xLogo11.png.pagespeed.ic.pydHLuCQEZ.png"/>
          <p:cNvPicPr>
            <a:picLocks noChangeAspect="1" noChangeArrowheads="1"/>
          </p:cNvPicPr>
          <p:nvPr/>
        </p:nvPicPr>
        <p:blipFill>
          <a:blip r:embed="rId3"/>
          <a:srcRect/>
          <a:stretch>
            <a:fillRect/>
          </a:stretch>
        </p:blipFill>
        <p:spPr bwMode="auto">
          <a:xfrm>
            <a:off x="0" y="0"/>
            <a:ext cx="1447800" cy="817563"/>
          </a:xfrm>
          <a:prstGeom prst="rect">
            <a:avLst/>
          </a:prstGeom>
          <a:noFill/>
          <a:ln w="9525">
            <a:noFill/>
            <a:miter lim="800000"/>
            <a:headEnd/>
            <a:tailEnd/>
          </a:ln>
        </p:spPr>
      </p:pic>
      <p:sp>
        <p:nvSpPr>
          <p:cNvPr id="10" name="Footer Placeholder 9"/>
          <p:cNvSpPr>
            <a:spLocks noGrp="1"/>
          </p:cNvSpPr>
          <p:nvPr>
            <p:ph type="ftr" sz="quarter" idx="11"/>
          </p:nvPr>
        </p:nvSpPr>
        <p:spPr>
          <a:xfrm>
            <a:off x="2514600" y="6356350"/>
            <a:ext cx="5029200" cy="365125"/>
          </a:xfrm>
        </p:spPr>
        <p:txBody>
          <a:bodyPr/>
          <a:lstStyle/>
          <a:p>
            <a:pPr>
              <a:defRPr/>
            </a:pPr>
            <a:r>
              <a:rPr lang="en-US" smtClean="0"/>
              <a:t>Ms.Rishi Singhal           AOE-0772 and WC               Unit- 5</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B2AF1C-98D6-45CD-BEBD-72D25413167E}"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dirty="0"/>
              <a:t>4G ARCHITECTURE</a:t>
            </a:r>
            <a:endParaRPr lang="en-IN"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10.png"/>
          <p:cNvPicPr>
            <a:picLocks noGrp="1"/>
          </p:cNvPicPr>
          <p:nvPr>
            <p:ph idx="1"/>
          </p:nvPr>
        </p:nvPicPr>
        <p:blipFill>
          <a:blip r:embed="rId3" cstate="print"/>
          <a:stretch>
            <a:fillRect/>
          </a:stretch>
        </p:blipFill>
        <p:spPr>
          <a:xfrm>
            <a:off x="761592" y="1143004"/>
            <a:ext cx="7773216" cy="4876800"/>
          </a:xfrm>
          <a:prstGeom prst="rect">
            <a:avLst/>
          </a:prstGeom>
        </p:spPr>
      </p:pic>
    </p:spTree>
    <p:extLst>
      <p:ext uri="{BB962C8B-B14F-4D97-AF65-F5344CB8AC3E}">
        <p14:creationId xmlns:p14="http://schemas.microsoft.com/office/powerpoint/2010/main" xmlns="" val="4267432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EDD3B8-BB9C-4C98-8B59-5CC1B564D5C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dirty="0"/>
              <a:t>APPLICATIONS</a:t>
            </a:r>
            <a:endParaRPr lang="en-IN"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rmAutofit/>
          </a:bodyPr>
          <a:lstStyle/>
          <a:p>
            <a:pPr algn="just"/>
            <a:r>
              <a:rPr lang="en-US" sz="2000" dirty="0"/>
              <a:t>4G and public safety</a:t>
            </a:r>
            <a:r>
              <a:rPr lang="en-IN" sz="2000" dirty="0"/>
              <a:t> </a:t>
            </a:r>
            <a:r>
              <a:rPr lang="en-US" sz="2000" dirty="0"/>
              <a:t>Sensors in public vehicle</a:t>
            </a:r>
            <a:endParaRPr lang="en-IN" sz="2000" dirty="0"/>
          </a:p>
          <a:p>
            <a:pPr lvl="0" algn="just"/>
            <a:r>
              <a:rPr lang="en-US" sz="2000" dirty="0"/>
              <a:t>Cameras in traffic light</a:t>
            </a:r>
            <a:endParaRPr lang="en-IN" sz="2000" dirty="0"/>
          </a:p>
          <a:p>
            <a:pPr lvl="0" algn="just"/>
            <a:r>
              <a:rPr lang="en-US" sz="2000" dirty="0"/>
              <a:t>First responder route selection</a:t>
            </a:r>
            <a:endParaRPr lang="en-IN" sz="2000" dirty="0"/>
          </a:p>
          <a:p>
            <a:pPr lvl="0" algn="just"/>
            <a:r>
              <a:rPr lang="en-US" sz="2000" dirty="0"/>
              <a:t>Traffic control during disasters</a:t>
            </a:r>
            <a:endParaRPr lang="en-IN" sz="2000" dirty="0"/>
          </a:p>
          <a:p>
            <a:pPr lvl="0" algn="just"/>
            <a:r>
              <a:rPr lang="en-US" sz="2000" dirty="0"/>
              <a:t>M-commerce</a:t>
            </a:r>
            <a:endParaRPr lang="en-IN" sz="2000" dirty="0"/>
          </a:p>
          <a:p>
            <a:pPr lvl="0" algn="just"/>
            <a:r>
              <a:rPr lang="en-US" sz="2000" dirty="0"/>
              <a:t>Entertainment services</a:t>
            </a:r>
            <a:endParaRPr lang="en-IN" sz="2000" dirty="0"/>
          </a:p>
          <a:p>
            <a:pPr lvl="0" algn="just"/>
            <a:r>
              <a:rPr lang="en-US" sz="2000" dirty="0"/>
              <a:t>Communication services</a:t>
            </a:r>
            <a:endParaRPr lang="en-IN" sz="2000" dirty="0"/>
          </a:p>
          <a:p>
            <a:pPr lvl="0" algn="just"/>
            <a:r>
              <a:rPr lang="en-US" sz="2000" dirty="0"/>
              <a:t>Organizational services</a:t>
            </a:r>
            <a:endParaRPr lang="en-IN" sz="2000" dirty="0"/>
          </a:p>
          <a:p>
            <a:pPr algn="just"/>
            <a:endParaRPr lang="en-IN" sz="2000" dirty="0"/>
          </a:p>
        </p:txBody>
      </p:sp>
    </p:spTree>
    <p:extLst>
      <p:ext uri="{BB962C8B-B14F-4D97-AF65-F5344CB8AC3E}">
        <p14:creationId xmlns:p14="http://schemas.microsoft.com/office/powerpoint/2010/main" xmlns="" val="90020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82C6ED-4F39-4724-B5A4-9B233907CDDA}" type="datetime1">
              <a:rPr lang="en-US" smtClean="0"/>
              <a:t>11/30/2024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Topic</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782292056"/>
              </p:ext>
            </p:extLst>
          </p:nvPr>
        </p:nvGraphicFramePr>
        <p:xfrm>
          <a:off x="533399" y="1066800"/>
          <a:ext cx="8229601" cy="1676400"/>
        </p:xfrm>
        <a:graphic>
          <a:graphicData uri="http://schemas.openxmlformats.org/drawingml/2006/table">
            <a:tbl>
              <a:tblPr firstRow="1" bandRow="1">
                <a:tableStyleId>{5C22544A-7EE6-4342-B048-85BDC9FD1C3A}</a:tableStyleId>
              </a:tblPr>
              <a:tblGrid>
                <a:gridCol w="2150315">
                  <a:extLst>
                    <a:ext uri="{9D8B030D-6E8A-4147-A177-3AD203B41FA5}">
                      <a16:colId xmlns:a16="http://schemas.microsoft.com/office/drawing/2014/main" xmlns="" val="20000"/>
                    </a:ext>
                  </a:extLst>
                </a:gridCol>
                <a:gridCol w="3600451">
                  <a:extLst>
                    <a:ext uri="{9D8B030D-6E8A-4147-A177-3AD203B41FA5}">
                      <a16:colId xmlns:a16="http://schemas.microsoft.com/office/drawing/2014/main" xmlns="" val="20001"/>
                    </a:ext>
                  </a:extLst>
                </a:gridCol>
                <a:gridCol w="2478835">
                  <a:extLst>
                    <a:ext uri="{9D8B030D-6E8A-4147-A177-3AD203B41FA5}">
                      <a16:colId xmlns:a16="http://schemas.microsoft.com/office/drawing/2014/main" xmlns="" val="20002"/>
                    </a:ext>
                  </a:extLst>
                </a:gridCol>
              </a:tblGrid>
              <a:tr h="370840">
                <a:tc>
                  <a:txBody>
                    <a:bodyPr/>
                    <a:lstStyle/>
                    <a:p>
                      <a:pPr algn="l"/>
                      <a:r>
                        <a:rPr lang="en-IN" b="0" dirty="0">
                          <a:latin typeface="+mn-lt"/>
                        </a:rPr>
                        <a:t>Name of Topic</a:t>
                      </a:r>
                    </a:p>
                  </a:txBody>
                  <a:tcPr/>
                </a:tc>
                <a:tc>
                  <a:txBody>
                    <a:bodyPr/>
                    <a:lstStyle/>
                    <a:p>
                      <a:pPr algn="l"/>
                      <a:r>
                        <a:rPr lang="en-IN" b="0" dirty="0">
                          <a:latin typeface="+mn-lt"/>
                        </a:rPr>
                        <a:t>Objective of Topic</a:t>
                      </a:r>
                    </a:p>
                  </a:txBody>
                  <a:tcPr/>
                </a:tc>
                <a:tc>
                  <a:txBody>
                    <a:bodyPr/>
                    <a:lstStyle/>
                    <a:p>
                      <a:pPr algn="l"/>
                      <a:r>
                        <a:rPr lang="en-IN" b="0" dirty="0">
                          <a:latin typeface="+mn-lt"/>
                        </a:rPr>
                        <a:t>Mapping with CO</a:t>
                      </a:r>
                    </a:p>
                  </a:txBody>
                  <a:tcPr/>
                </a:tc>
                <a:extLst>
                  <a:ext uri="{0D108BD9-81ED-4DB2-BD59-A6C34878D82A}">
                    <a16:rowId xmlns:a16="http://schemas.microsoft.com/office/drawing/2014/main" xmlns="" val="10000"/>
                  </a:ext>
                </a:extLst>
              </a:tr>
              <a:tr h="1305560">
                <a:tc>
                  <a:txBody>
                    <a:bodyPr/>
                    <a:lstStyle/>
                    <a:p>
                      <a:pPr algn="l">
                        <a:spcBef>
                          <a:spcPct val="0"/>
                        </a:spcBef>
                        <a:defRPr/>
                      </a:pPr>
                      <a:r>
                        <a:rPr lang="en-IN" sz="1800" b="0" dirty="0">
                          <a:latin typeface="Times New Roman" pitchFamily="18" charset="0"/>
                          <a:cs typeface="Times New Roman" pitchFamily="18" charset="0"/>
                        </a:rPr>
                        <a:t>IMT- 2000</a:t>
                      </a:r>
                    </a:p>
                  </a:txBody>
                  <a:tcPr/>
                </a:tc>
                <a:tc>
                  <a:txBody>
                    <a:bodyPr/>
                    <a:lstStyle/>
                    <a:p>
                      <a:pPr marL="357188" marR="0" indent="0" algn="l" defTabSz="914086" rtl="0" eaLnBrk="1" fontAlgn="ctr" latinLnBrk="0" hangingPunct="1">
                        <a:lnSpc>
                          <a:spcPct val="100000"/>
                        </a:lnSpc>
                        <a:spcBef>
                          <a:spcPts val="0"/>
                        </a:spcBef>
                        <a:spcAft>
                          <a:spcPts val="0"/>
                        </a:spcAft>
                        <a:buClrTx/>
                        <a:buSzTx/>
                        <a:buFontTx/>
                        <a:buNone/>
                        <a:tabLst/>
                        <a:defRPr/>
                      </a:pPr>
                      <a:r>
                        <a:rPr lang="en-US" sz="1800" b="0" dirty="0">
                          <a:latin typeface="+mn-lt"/>
                          <a:cs typeface="Times New Roman" pitchFamily="18" charset="0"/>
                        </a:rPr>
                        <a:t>Students will learn about IMT 2000 and its standards</a:t>
                      </a:r>
                      <a:endParaRPr lang="en-IN" b="0" dirty="0">
                        <a:latin typeface="+mn-lt"/>
                      </a:endParaRPr>
                    </a:p>
                  </a:txBody>
                  <a:tcPr/>
                </a:tc>
                <a:tc>
                  <a:txBody>
                    <a:bodyPr/>
                    <a:lstStyle/>
                    <a:p>
                      <a:pPr algn="l"/>
                      <a:r>
                        <a:rPr lang="en-IN" b="0" dirty="0">
                          <a:latin typeface="+mn-lt"/>
                        </a:rPr>
                        <a:t>CO6</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500566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633269-91A0-410C-945A-83064B39A670}"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b="1" dirty="0"/>
              <a:t>IMT-2000</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228600" y="1219206"/>
            <a:ext cx="8686800" cy="4906963"/>
          </a:xfrm>
          <a:prstGeom prst="rect">
            <a:avLst/>
          </a:prstGeom>
        </p:spPr>
      </p:pic>
    </p:spTree>
    <p:extLst>
      <p:ext uri="{BB962C8B-B14F-4D97-AF65-F5344CB8AC3E}">
        <p14:creationId xmlns:p14="http://schemas.microsoft.com/office/powerpoint/2010/main" xmlns="" val="1198043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0"/>
            <a:ext cx="9220199" cy="6858000"/>
          </a:xfrm>
          <a:prstGeom prst="rect">
            <a:avLst/>
          </a:prstGeom>
        </p:spPr>
      </p:pic>
      <p:sp>
        <p:nvSpPr>
          <p:cNvPr id="2" name="Date Placeholder 1"/>
          <p:cNvSpPr>
            <a:spLocks noGrp="1"/>
          </p:cNvSpPr>
          <p:nvPr>
            <p:ph type="dt" sz="half" idx="10"/>
          </p:nvPr>
        </p:nvSpPr>
        <p:spPr/>
        <p:txBody>
          <a:bodyPr/>
          <a:lstStyle/>
          <a:p>
            <a:fld id="{259777A2-A7C6-4B70-94BF-605CD511750A}" type="datetime1">
              <a:rPr lang="en-US" smtClean="0"/>
              <a:t>11/30/2024</a:t>
            </a:fld>
            <a:endParaRPr lang="en-US"/>
          </a:p>
        </p:txBody>
      </p:sp>
      <p:sp>
        <p:nvSpPr>
          <p:cNvPr id="3" name="Footer Placeholder 2"/>
          <p:cNvSpPr>
            <a:spLocks noGrp="1"/>
          </p:cNvSpPr>
          <p:nvPr>
            <p:ph type="ftr" sz="quarter" idx="11"/>
          </p:nvPr>
        </p:nvSpPr>
        <p:spPr/>
        <p:txBody>
          <a:bodyPr/>
          <a:lstStyle/>
          <a:p>
            <a:r>
              <a:rPr lang="en-US" smtClean="0"/>
              <a:t>Ms.Rishi Singhal           AOE-0772 and WC               Unit- 5</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xmlns="" val="3820672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9EB029-DF56-49BF-8E05-FCE6D69083E5}"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b="1" dirty="0"/>
              <a:t>IMT- 2000 STANDARDS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0" y="1219206"/>
            <a:ext cx="9144000" cy="4906963"/>
          </a:xfrm>
          <a:prstGeom prst="rect">
            <a:avLst/>
          </a:prstGeom>
        </p:spPr>
      </p:pic>
    </p:spTree>
    <p:extLst>
      <p:ext uri="{BB962C8B-B14F-4D97-AF65-F5344CB8AC3E}">
        <p14:creationId xmlns:p14="http://schemas.microsoft.com/office/powerpoint/2010/main" xmlns="" val="2347167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9D4A26-AC40-421D-8819-526B89EDD4CF}"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b="1" dirty="0"/>
              <a:t>IMT- 2000 EVOLUTION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0" y="1295400"/>
            <a:ext cx="9144000" cy="4830763"/>
          </a:xfrm>
          <a:prstGeom prst="rect">
            <a:avLst/>
          </a:prstGeom>
        </p:spPr>
      </p:pic>
    </p:spTree>
    <p:extLst>
      <p:ext uri="{BB962C8B-B14F-4D97-AF65-F5344CB8AC3E}">
        <p14:creationId xmlns:p14="http://schemas.microsoft.com/office/powerpoint/2010/main" xmlns="" val="1761866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AA10E3-E5C8-4D16-8330-378E8462297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b="1" dirty="0"/>
              <a:t>IMT COLLABORATION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pic>
        <p:nvPicPr>
          <p:cNvPr id="9" name="Image"/>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0" y="1219200"/>
            <a:ext cx="9144000" cy="4906963"/>
          </a:xfrm>
          <a:prstGeom prst="rect">
            <a:avLst/>
          </a:prstGeom>
        </p:spPr>
      </p:pic>
    </p:spTree>
    <p:extLst>
      <p:ext uri="{BB962C8B-B14F-4D97-AF65-F5344CB8AC3E}">
        <p14:creationId xmlns:p14="http://schemas.microsoft.com/office/powerpoint/2010/main" xmlns="" val="2558688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E260BC-4A83-4BE3-967E-7CB84EE292A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a:solidFill>
                  <a:srgbClr val="0F0F0F"/>
                </a:solidFill>
                <a:effectLst/>
                <a:latin typeface="Times New Roman" panose="02020603050405020304" pitchFamily="18" charset="0"/>
                <a:cs typeface="Times New Roman" panose="02020603050405020304" pitchFamily="18" charset="0"/>
              </a:rPr>
              <a:t>Introduction to 4G </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870FB002-2C33-9647-FF87-BF92CF3182B8}"/>
              </a:ext>
            </a:extLst>
          </p:cNvPr>
          <p:cNvSpPr>
            <a:spLocks noGrp="1"/>
          </p:cNvSpPr>
          <p:nvPr>
            <p:ph idx="1"/>
          </p:nvPr>
        </p:nvSpPr>
        <p:spPr>
          <a:xfrm>
            <a:off x="457200" y="990600"/>
            <a:ext cx="8229600" cy="3124200"/>
          </a:xfrm>
        </p:spPr>
        <p:txBody>
          <a:bodyPr>
            <a:noAutofit/>
          </a:bodyPr>
          <a:lstStyle/>
          <a:p>
            <a:pPr marL="0" indent="0" algn="just">
              <a:buNone/>
            </a:pPr>
            <a:r>
              <a:rPr lang="en-US" sz="1800" b="0" i="0" dirty="0">
                <a:effectLst/>
                <a:latin typeface="Times New Roman" panose="02020603050405020304" pitchFamily="18" charset="0"/>
                <a:cs typeface="Times New Roman" panose="02020603050405020304" pitchFamily="18" charset="0"/>
              </a:rPr>
              <a:t>4G refers to the fourth generation of mobile network technology, succeeding 3G (Third Generation) networks. It represents a significant advancement in wireless communication, offering faster speeds, better performance, and enhanced capabilities compared to its predecessors.</a:t>
            </a:r>
          </a:p>
          <a:p>
            <a:pPr marL="0" indent="0" algn="just">
              <a:buNone/>
            </a:pPr>
            <a:r>
              <a:rPr lang="en-US" sz="1800" b="1" i="0" dirty="0">
                <a:effectLst/>
                <a:latin typeface="Times New Roman" panose="02020603050405020304" pitchFamily="18" charset="0"/>
                <a:cs typeface="Times New Roman" panose="02020603050405020304" pitchFamily="18" charset="0"/>
              </a:rPr>
              <a:t>Key Features of 4G:</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High-Speed Data:</a:t>
            </a:r>
            <a:r>
              <a:rPr lang="en-US" sz="1800" b="0" i="0" dirty="0">
                <a:effectLst/>
                <a:latin typeface="Times New Roman" panose="02020603050405020304" pitchFamily="18" charset="0"/>
                <a:cs typeface="Times New Roman" panose="02020603050405020304" pitchFamily="18" charset="0"/>
              </a:rPr>
              <a:t> 4G networks are designed to provide significantly faster data speeds compared to 3G. They aim for peak download speeds of up to 100 Mbps and upload speeds of up to 50 Mbps.</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Low Latency:</a:t>
            </a:r>
            <a:r>
              <a:rPr lang="en-US" sz="1800" b="0" i="0" dirty="0">
                <a:effectLst/>
                <a:latin typeface="Times New Roman" panose="02020603050405020304" pitchFamily="18" charset="0"/>
                <a:cs typeface="Times New Roman" panose="02020603050405020304" pitchFamily="18" charset="0"/>
              </a:rPr>
              <a:t> 4G networks reduce latency, allowing quicker response times, which is crucial for real-time applications like video calls, online gaming, and live streaming.</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IP-Based Technology:</a:t>
            </a:r>
            <a:r>
              <a:rPr lang="en-US" sz="1800" b="0" i="0" dirty="0">
                <a:effectLst/>
                <a:latin typeface="Times New Roman" panose="02020603050405020304" pitchFamily="18" charset="0"/>
                <a:cs typeface="Times New Roman" panose="02020603050405020304" pitchFamily="18" charset="0"/>
              </a:rPr>
              <a:t> 4G is based on an all-IP (Internet Protocol) network architecture, facilitating seamless integration with other IP-based services and applications.</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Improved Efficiency:</a:t>
            </a:r>
            <a:r>
              <a:rPr lang="en-US" sz="1800" b="0" i="0" dirty="0">
                <a:effectLst/>
                <a:latin typeface="Times New Roman" panose="02020603050405020304" pitchFamily="18" charset="0"/>
                <a:cs typeface="Times New Roman" panose="02020603050405020304" pitchFamily="18" charset="0"/>
              </a:rPr>
              <a:t> It optimizes the use of radio spectrum, allowing more efficient data transmission and handling more users simultaneously.</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Enhanced Multimedia Support:</a:t>
            </a:r>
            <a:r>
              <a:rPr lang="en-US" sz="1800" b="0" i="0" dirty="0">
                <a:effectLst/>
                <a:latin typeface="Times New Roman" panose="02020603050405020304" pitchFamily="18" charset="0"/>
                <a:cs typeface="Times New Roman" panose="02020603050405020304" pitchFamily="18" charset="0"/>
              </a:rPr>
              <a:t> 4G networks provide better support for high-definition video streaming, multimedia applications, and rich content services due to their higher data rates.</a:t>
            </a:r>
          </a:p>
          <a:p>
            <a:endParaRPr lang="en-IN" sz="1800" dirty="0"/>
          </a:p>
        </p:txBody>
      </p:sp>
    </p:spTree>
    <p:extLst>
      <p:ext uri="{BB962C8B-B14F-4D97-AF65-F5344CB8AC3E}">
        <p14:creationId xmlns:p14="http://schemas.microsoft.com/office/powerpoint/2010/main" xmlns="" val="262305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004412-4937-42B9-AF6C-05D70E729E9C}"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a:solidFill>
                  <a:srgbClr val="0F0F0F"/>
                </a:solidFill>
                <a:effectLst/>
                <a:latin typeface="Times New Roman" panose="02020603050405020304" pitchFamily="18" charset="0"/>
                <a:cs typeface="Times New Roman" panose="02020603050405020304" pitchFamily="18" charset="0"/>
              </a:rPr>
              <a:t>5G and concept of NGN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870FB002-2C33-9647-FF87-BF92CF3182B8}"/>
              </a:ext>
            </a:extLst>
          </p:cNvPr>
          <p:cNvSpPr>
            <a:spLocks noGrp="1"/>
          </p:cNvSpPr>
          <p:nvPr>
            <p:ph idx="1"/>
          </p:nvPr>
        </p:nvSpPr>
        <p:spPr>
          <a:xfrm>
            <a:off x="457200" y="1295400"/>
            <a:ext cx="8229600" cy="4525963"/>
          </a:xfrm>
        </p:spPr>
        <p:txBody>
          <a:bodyPr>
            <a:normAutofit fontScale="70000" lnSpcReduction="20000"/>
          </a:bodyPr>
          <a:lstStyle/>
          <a:p>
            <a:pPr algn="just"/>
            <a:r>
              <a:rPr lang="en-US" b="1" i="0" dirty="0">
                <a:effectLst/>
                <a:latin typeface="Söhne"/>
              </a:rPr>
              <a:t>5G:</a:t>
            </a:r>
          </a:p>
          <a:p>
            <a:pPr algn="just">
              <a:buFont typeface="Arial" panose="020B0604020202020204" pitchFamily="34" charset="0"/>
              <a:buChar char="•"/>
            </a:pPr>
            <a:r>
              <a:rPr lang="en-US" b="1" i="0" dirty="0">
                <a:effectLst/>
                <a:latin typeface="Söhne"/>
              </a:rPr>
              <a:t>Fifth Generation Mobile Networks:</a:t>
            </a:r>
            <a:r>
              <a:rPr lang="en-US" b="0" i="0" dirty="0">
                <a:effectLst/>
                <a:latin typeface="Söhne"/>
              </a:rPr>
              <a:t> 5G represents the latest generation of mobile network technology, succeeding 4G LTE.</a:t>
            </a:r>
          </a:p>
          <a:p>
            <a:pPr algn="just">
              <a:buFont typeface="Arial" panose="020B0604020202020204" pitchFamily="34" charset="0"/>
              <a:buChar char="•"/>
            </a:pPr>
            <a:r>
              <a:rPr lang="en-US" b="1" i="0" dirty="0">
                <a:effectLst/>
                <a:latin typeface="Söhne"/>
              </a:rPr>
              <a:t>Key Features:</a:t>
            </a:r>
            <a:endParaRPr lang="en-US" b="0" i="0" dirty="0">
              <a:effectLst/>
              <a:latin typeface="Söhne"/>
            </a:endParaRPr>
          </a:p>
          <a:p>
            <a:pPr marL="742950" lvl="1" indent="-285750" algn="just">
              <a:buFont typeface="Arial" panose="020B0604020202020204" pitchFamily="34" charset="0"/>
              <a:buChar char="•"/>
            </a:pPr>
            <a:r>
              <a:rPr lang="en-US" b="1" i="0" dirty="0">
                <a:effectLst/>
                <a:latin typeface="Söhne"/>
              </a:rPr>
              <a:t>High Speeds:</a:t>
            </a:r>
            <a:r>
              <a:rPr lang="en-US" b="0" i="0" dirty="0">
                <a:effectLst/>
                <a:latin typeface="Söhne"/>
              </a:rPr>
              <a:t> 5G promises significantly faster data speeds compared to its predecessors, potentially reaching multi-gigabit-per-second speeds.</a:t>
            </a:r>
          </a:p>
          <a:p>
            <a:pPr marL="742950" lvl="1" indent="-285750" algn="just">
              <a:buFont typeface="Arial" panose="020B0604020202020204" pitchFamily="34" charset="0"/>
              <a:buChar char="•"/>
            </a:pPr>
            <a:r>
              <a:rPr lang="en-US" b="1" i="0" dirty="0">
                <a:effectLst/>
                <a:latin typeface="Söhne"/>
              </a:rPr>
              <a:t>Low Latency:</a:t>
            </a:r>
            <a:r>
              <a:rPr lang="en-US" b="0" i="0" dirty="0">
                <a:effectLst/>
                <a:latin typeface="Söhne"/>
              </a:rPr>
              <a:t> It aims to minimize network latency, enabling near-real-time communication and supporting applications like autonomous vehicles and remote surgery.</a:t>
            </a:r>
          </a:p>
          <a:p>
            <a:pPr marL="742950" lvl="1" indent="-285750" algn="just">
              <a:buFont typeface="Arial" panose="020B0604020202020204" pitchFamily="34" charset="0"/>
              <a:buChar char="•"/>
            </a:pPr>
            <a:r>
              <a:rPr lang="en-US" b="1" i="0" dirty="0">
                <a:effectLst/>
                <a:latin typeface="Söhne"/>
              </a:rPr>
              <a:t>Massive Connectivity:</a:t>
            </a:r>
            <a:r>
              <a:rPr lang="en-US" b="0" i="0" dirty="0">
                <a:effectLst/>
                <a:latin typeface="Söhne"/>
              </a:rPr>
              <a:t> 5G is designed to connect a massive number of devices simultaneously, facilitating the Internet of Things (IoT) and smart city applications.</a:t>
            </a:r>
          </a:p>
          <a:p>
            <a:pPr marL="742950" lvl="1" indent="-285750" algn="just">
              <a:buFont typeface="Arial" panose="020B0604020202020204" pitchFamily="34" charset="0"/>
              <a:buChar char="•"/>
            </a:pPr>
            <a:r>
              <a:rPr lang="en-US" b="1" i="0" dirty="0">
                <a:effectLst/>
                <a:latin typeface="Söhne"/>
              </a:rPr>
              <a:t>Network Slicing:</a:t>
            </a:r>
            <a:r>
              <a:rPr lang="en-US" b="0" i="0" dirty="0">
                <a:effectLst/>
                <a:latin typeface="Söhne"/>
              </a:rPr>
              <a:t> It allows the creation of multiple virtual networks on a single physical infrastructure, catering to various needs such as IoT, enterprise applications, and more.</a:t>
            </a:r>
          </a:p>
          <a:p>
            <a:endParaRPr lang="en-IN" dirty="0"/>
          </a:p>
        </p:txBody>
      </p:sp>
    </p:spTree>
    <p:extLst>
      <p:ext uri="{BB962C8B-B14F-4D97-AF65-F5344CB8AC3E}">
        <p14:creationId xmlns:p14="http://schemas.microsoft.com/office/powerpoint/2010/main" xmlns="" val="4050669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228600" y="914400"/>
            <a:ext cx="8686800" cy="5334000"/>
          </a:xfrm>
        </p:spPr>
        <p:txBody>
          <a:bodyPr/>
          <a:lstStyle/>
          <a:p>
            <a:pPr algn="just" eaLnBrk="1" hangingPunct="1">
              <a:lnSpc>
                <a:spcPct val="150000"/>
              </a:lnSpc>
            </a:pPr>
            <a:r>
              <a:rPr lang="en-US" sz="2200" dirty="0">
                <a:latin typeface="Times New Roman" pitchFamily="18" charset="0"/>
                <a:cs typeface="Times New Roman" pitchFamily="18" charset="0"/>
              </a:rPr>
              <a:t>To make students familiar with the fundamentals of mobile communication systems.</a:t>
            </a:r>
          </a:p>
          <a:p>
            <a:pPr algn="just">
              <a:lnSpc>
                <a:spcPct val="150000"/>
              </a:lnSpc>
            </a:pPr>
            <a:r>
              <a:rPr lang="en-US" sz="2400" dirty="0">
                <a:latin typeface="Times New Roman" pitchFamily="18" charset="0"/>
                <a:cs typeface="Times New Roman" pitchFamily="18" charset="0"/>
              </a:rPr>
              <a:t>To make students familiar with the fundamentals of </a:t>
            </a:r>
            <a:r>
              <a:rPr lang="en-US" sz="2400" b="0" dirty="0">
                <a:solidFill>
                  <a:schemeClr val="tx1"/>
                </a:solidFill>
                <a:effectLst/>
                <a:latin typeface="Times New Roman" panose="02020603050405020304" pitchFamily="18" charset="0"/>
                <a:cs typeface="Times New Roman" panose="02020603050405020304" pitchFamily="18" charset="0"/>
              </a:rPr>
              <a:t>GSM system for mobile Telecommunication, General Packet Radio Service, Edge Technology.</a:t>
            </a:r>
            <a:endParaRPr lang="en-US" sz="2200" dirty="0">
              <a:latin typeface="Times New Roman" pitchFamily="18" charset="0"/>
              <a:cs typeface="Times New Roman" pitchFamily="18" charset="0"/>
            </a:endParaRPr>
          </a:p>
        </p:txBody>
      </p:sp>
      <p:sp>
        <p:nvSpPr>
          <p:cNvPr id="4" name="Date Placeholder 3"/>
          <p:cNvSpPr>
            <a:spLocks noGrp="1"/>
          </p:cNvSpPr>
          <p:nvPr>
            <p:ph type="dt" sz="quarter" idx="10"/>
          </p:nvPr>
        </p:nvSpPr>
        <p:spPr/>
        <p:txBody>
          <a:bodyPr/>
          <a:lstStyle/>
          <a:p>
            <a:pPr>
              <a:defRPr/>
            </a:pPr>
            <a:fld id="{A736C591-F58B-4F33-832C-9BF175F98C78}" type="datetime1">
              <a:rPr lang="en-US" smtClean="0"/>
              <a:t>11/30/2024</a:t>
            </a:fld>
            <a:endParaRPr lang="en-US"/>
          </a:p>
        </p:txBody>
      </p:sp>
      <p:sp>
        <p:nvSpPr>
          <p:cNvPr id="5" name="Footer Placeholder 4"/>
          <p:cNvSpPr>
            <a:spLocks noGrp="1"/>
          </p:cNvSpPr>
          <p:nvPr>
            <p:ph type="ftr" sz="quarter" idx="11"/>
          </p:nvPr>
        </p:nvSpPr>
        <p:spPr>
          <a:xfrm>
            <a:off x="2819400" y="6248400"/>
            <a:ext cx="4724400" cy="365125"/>
          </a:xfrm>
        </p:spPr>
        <p:txBody>
          <a:bodyPr/>
          <a:lstStyle/>
          <a:p>
            <a:pPr>
              <a:defRPr/>
            </a:pPr>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pPr>
              <a:defRPr/>
            </a:pPr>
            <a:fld id="{60C2BC73-28D9-4AC2-BF8E-5486D89C345A}" type="slidenum">
              <a:rPr lang="en-US"/>
              <a:pPr>
                <a:defRPr/>
              </a:pPr>
              <a:t>6</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latin typeface="Times New Roman" pitchFamily="18" charset="0"/>
                <a:cs typeface="Times New Roman" pitchFamily="18" charset="0"/>
              </a:rPr>
              <a:t>Objective of Unit</a:t>
            </a:r>
          </a:p>
        </p:txBody>
      </p:sp>
      <p:pic>
        <p:nvPicPr>
          <p:cNvPr id="4103"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5A0EF2-A24A-44B5-8F61-8040678FEBD4}"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a:solidFill>
                  <a:srgbClr val="0F0F0F"/>
                </a:solidFill>
                <a:effectLst/>
                <a:latin typeface="Times New Roman" panose="02020603050405020304" pitchFamily="18" charset="0"/>
                <a:cs typeface="Times New Roman" panose="02020603050405020304" pitchFamily="18" charset="0"/>
              </a:rPr>
              <a:t>5G and concept of NGN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870FB002-2C33-9647-FF87-BF92CF3182B8}"/>
              </a:ext>
            </a:extLst>
          </p:cNvPr>
          <p:cNvSpPr>
            <a:spLocks noGrp="1"/>
          </p:cNvSpPr>
          <p:nvPr>
            <p:ph idx="1"/>
          </p:nvPr>
        </p:nvSpPr>
        <p:spPr>
          <a:xfrm>
            <a:off x="457200" y="1295400"/>
            <a:ext cx="8229600" cy="4525963"/>
          </a:xfrm>
        </p:spPr>
        <p:txBody>
          <a:bodyPr>
            <a:normAutofit fontScale="47500" lnSpcReduction="20000"/>
          </a:bodyPr>
          <a:lstStyle/>
          <a:p>
            <a:pPr algn="just"/>
            <a:r>
              <a:rPr lang="en-US" sz="3800" i="0" dirty="0">
                <a:effectLst/>
                <a:latin typeface="Times New Roman" panose="02020603050405020304" pitchFamily="18" charset="0"/>
                <a:cs typeface="Times New Roman" panose="02020603050405020304" pitchFamily="18" charset="0"/>
              </a:rPr>
              <a:t>Next-Generation Network (NGN):</a:t>
            </a:r>
          </a:p>
          <a:p>
            <a:pPr marL="0" indent="0" algn="just">
              <a:buNone/>
            </a:pPr>
            <a:endParaRPr lang="en-US" sz="3800" i="0" dirty="0">
              <a:effectLst/>
              <a:latin typeface="Times New Roman" panose="02020603050405020304" pitchFamily="18" charset="0"/>
              <a:cs typeface="Times New Roman" panose="02020603050405020304" pitchFamily="18" charset="0"/>
            </a:endParaRPr>
          </a:p>
          <a:p>
            <a:pPr algn="just"/>
            <a:r>
              <a:rPr lang="en-US" sz="3800" i="0" dirty="0">
                <a:effectLst/>
                <a:latin typeface="Times New Roman" panose="02020603050405020304" pitchFamily="18" charset="0"/>
                <a:cs typeface="Times New Roman" panose="02020603050405020304" pitchFamily="18" charset="0"/>
              </a:rPr>
              <a:t>Concept of Evolution: NGN refers to the evolution of telecommunications networks to create more versatile and adaptable infrastructures.</a:t>
            </a:r>
          </a:p>
          <a:p>
            <a:pPr algn="just"/>
            <a:r>
              <a:rPr lang="en-US" sz="3800" i="0" dirty="0">
                <a:effectLst/>
                <a:latin typeface="Times New Roman" panose="02020603050405020304" pitchFamily="18" charset="0"/>
                <a:cs typeface="Times New Roman" panose="02020603050405020304" pitchFamily="18" charset="0"/>
              </a:rPr>
              <a:t>IP-Based Networks: NGN emphasizes the shift from traditional circuit-switched networks to packet-switched networks, primarily based on IP (Internet Protocol).</a:t>
            </a:r>
          </a:p>
          <a:p>
            <a:pPr algn="just"/>
            <a:r>
              <a:rPr lang="en-US" sz="3800" i="0" dirty="0">
                <a:effectLst/>
                <a:latin typeface="Times New Roman" panose="02020603050405020304" pitchFamily="18" charset="0"/>
                <a:cs typeface="Times New Roman" panose="02020603050405020304" pitchFamily="18" charset="0"/>
              </a:rPr>
              <a:t>Integration of Services: NGN integrates various communication services (voice, data, multimedia) into a single IP-based infrastructure, enabling seamless and efficient delivery of services.</a:t>
            </a:r>
          </a:p>
          <a:p>
            <a:pPr algn="just"/>
            <a:r>
              <a:rPr lang="en-US" sz="3800" i="0" dirty="0">
                <a:effectLst/>
                <a:latin typeface="Times New Roman" panose="02020603050405020304" pitchFamily="18" charset="0"/>
                <a:cs typeface="Times New Roman" panose="02020603050405020304" pitchFamily="18" charset="0"/>
              </a:rPr>
              <a:t>Scalability and Flexibility: NGN architectures are designed to be highly scalable, allowing for easy expansion and modification to accommodate new technologies and services.</a:t>
            </a:r>
          </a:p>
          <a:p>
            <a:pPr algn="just"/>
            <a:r>
              <a:rPr lang="en-US" sz="3800" i="0" dirty="0">
                <a:effectLst/>
                <a:latin typeface="Times New Roman" panose="02020603050405020304" pitchFamily="18" charset="0"/>
                <a:cs typeface="Times New Roman" panose="02020603050405020304" pitchFamily="18" charset="0"/>
              </a:rPr>
              <a:t>Quality of Service (QoS): NGN enables improved QoS by providing better control and management of network resources.</a:t>
            </a: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endParaRPr lang="en-IN" dirty="0"/>
          </a:p>
        </p:txBody>
      </p:sp>
    </p:spTree>
    <p:extLst>
      <p:ext uri="{BB962C8B-B14F-4D97-AF65-F5344CB8AC3E}">
        <p14:creationId xmlns:p14="http://schemas.microsoft.com/office/powerpoint/2010/main" xmlns="" val="1871738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59297D-D353-46A3-9A61-B394CC9BD578}"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a:solidFill>
                  <a:srgbClr val="0F0F0F"/>
                </a:solidFill>
                <a:effectLst/>
                <a:latin typeface="Times New Roman" panose="02020603050405020304" pitchFamily="18" charset="0"/>
                <a:cs typeface="Times New Roman" panose="02020603050405020304" pitchFamily="18" charset="0"/>
              </a:rPr>
              <a:t>5G and concept of NGN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870FB002-2C33-9647-FF87-BF92CF3182B8}"/>
              </a:ext>
            </a:extLst>
          </p:cNvPr>
          <p:cNvSpPr>
            <a:spLocks noGrp="1"/>
          </p:cNvSpPr>
          <p:nvPr>
            <p:ph idx="1"/>
          </p:nvPr>
        </p:nvSpPr>
        <p:spPr>
          <a:xfrm>
            <a:off x="457200" y="1295400"/>
            <a:ext cx="8229600" cy="4525963"/>
          </a:xfrm>
        </p:spPr>
        <p:txBody>
          <a:bodyPr>
            <a:normAutofit fontScale="62500" lnSpcReduction="20000"/>
          </a:bodyPr>
          <a:lstStyle/>
          <a:p>
            <a:pPr marL="0" indent="0" algn="just">
              <a:buNone/>
            </a:pPr>
            <a:r>
              <a:rPr lang="en-US" sz="3300" i="0" dirty="0">
                <a:effectLst/>
                <a:latin typeface="Times New Roman" panose="02020603050405020304" pitchFamily="18" charset="0"/>
                <a:cs typeface="Times New Roman" panose="02020603050405020304" pitchFamily="18" charset="0"/>
              </a:rPr>
              <a:t>Relationship Between 5G and NGN:</a:t>
            </a:r>
          </a:p>
          <a:p>
            <a:pPr marL="0" indent="0" algn="just">
              <a:buNone/>
            </a:pPr>
            <a:endParaRPr lang="en-US" sz="3300" i="0" dirty="0">
              <a:effectLst/>
              <a:latin typeface="Times New Roman" panose="02020603050405020304" pitchFamily="18" charset="0"/>
              <a:cs typeface="Times New Roman" panose="02020603050405020304" pitchFamily="18" charset="0"/>
            </a:endParaRPr>
          </a:p>
          <a:p>
            <a:pPr algn="just"/>
            <a:r>
              <a:rPr lang="en-US" sz="3300" i="0" dirty="0">
                <a:effectLst/>
                <a:latin typeface="Times New Roman" panose="02020603050405020304" pitchFamily="18" charset="0"/>
                <a:cs typeface="Times New Roman" panose="02020603050405020304" pitchFamily="18" charset="0"/>
              </a:rPr>
              <a:t>Synergy: 5G networks are designed to leverage NGN principles, utilizing IP-based architectures and flexible infrastructures to deliver the promised high-speed, low-latency, and high-capacity services.</a:t>
            </a:r>
          </a:p>
          <a:p>
            <a:pPr algn="just"/>
            <a:r>
              <a:rPr lang="en-US" sz="3300" i="0" dirty="0">
                <a:effectLst/>
                <a:latin typeface="Times New Roman" panose="02020603050405020304" pitchFamily="18" charset="0"/>
                <a:cs typeface="Times New Roman" panose="02020603050405020304" pitchFamily="18" charset="0"/>
              </a:rPr>
              <a:t>Support for 5G Services: NGN's capabilities, especially in terms of IP-based networks and service integration, are crucial in supporting the diverse range of services and applications that 5G enables, such as IoT, augmented reality, and mission-critical communications.</a:t>
            </a:r>
          </a:p>
          <a:p>
            <a:pPr algn="just"/>
            <a:r>
              <a:rPr lang="en-US" sz="3300" i="0" dirty="0">
                <a:effectLst/>
                <a:latin typeface="Times New Roman" panose="02020603050405020304" pitchFamily="18" charset="0"/>
                <a:cs typeface="Times New Roman" panose="02020603050405020304" pitchFamily="18" charset="0"/>
              </a:rPr>
              <a:t>In essence, 5G represents the latest evolution in mobile network technology, offering unprecedented speed, connectivity, and capabilities, while NGN embodies the broader concept of evolving telecommunications infrastructures towards more adaptable, IP-based, and versatile networks capable of supporting the demands of the digital age.</a:t>
            </a: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pPr algn="just"/>
            <a:endParaRPr lang="en-US" b="1" i="0" dirty="0">
              <a:effectLst/>
              <a:latin typeface="Söhne"/>
            </a:endParaRPr>
          </a:p>
          <a:p>
            <a:endParaRPr lang="en-IN" dirty="0"/>
          </a:p>
        </p:txBody>
      </p:sp>
    </p:spTree>
    <p:extLst>
      <p:ext uri="{BB962C8B-B14F-4D97-AF65-F5344CB8AC3E}">
        <p14:creationId xmlns:p14="http://schemas.microsoft.com/office/powerpoint/2010/main" xmlns="" val="148456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B1B6D7-FF03-4CA5-8EA2-8382C62067FE}"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a:solidFill>
                  <a:srgbClr val="0F0F0F"/>
                </a:solidFill>
                <a:effectLst/>
                <a:latin typeface="Times New Roman" panose="02020603050405020304" pitchFamily="18" charset="0"/>
                <a:cs typeface="Times New Roman" panose="02020603050405020304" pitchFamily="18" charset="0"/>
              </a:rPr>
              <a:t>5G and concept of NGN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10" name="AutoShape 2" descr="5G Technologies, Key For More Effective Mission Critical Communications ...">
            <a:extLst>
              <a:ext uri="{FF2B5EF4-FFF2-40B4-BE49-F238E27FC236}">
                <a16:creationId xmlns:a16="http://schemas.microsoft.com/office/drawing/2014/main" xmlns="" id="{F7CC4724-0A9A-9A28-B416-14B1A3409E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0" name="Picture 4" descr="5G Technologies, Key For More Effective Mission Critical Communications ...">
            <a:extLst>
              <a:ext uri="{FF2B5EF4-FFF2-40B4-BE49-F238E27FC236}">
                <a16:creationId xmlns:a16="http://schemas.microsoft.com/office/drawing/2014/main" xmlns="" id="{A1A4BE02-9779-D96B-A71F-76010D42EC4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57300" y="1190310"/>
            <a:ext cx="7543800" cy="49663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30802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AFB30F-97C7-4778-81D8-A8D69D130BEE}"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err="1">
                <a:solidFill>
                  <a:srgbClr val="0F0F0F"/>
                </a:solidFill>
                <a:effectLst/>
                <a:latin typeface="Times New Roman" panose="02020603050405020304" pitchFamily="18" charset="0"/>
                <a:cs typeface="Times New Roman" panose="02020603050405020304" pitchFamily="18" charset="0"/>
              </a:rPr>
              <a:t>Comparision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10" name="AutoShape 2" descr="5G Technologies, Key For More Effective Mission Critical Communications ...">
            <a:extLst>
              <a:ext uri="{FF2B5EF4-FFF2-40B4-BE49-F238E27FC236}">
                <a16:creationId xmlns:a16="http://schemas.microsoft.com/office/drawing/2014/main" xmlns="" id="{F7CC4724-0A9A-9A28-B416-14B1A3409E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6" name="Picture 2" descr="Lawsuit against 5G and the debate around - Civilsdaily">
            <a:extLst>
              <a:ext uri="{FF2B5EF4-FFF2-40B4-BE49-F238E27FC236}">
                <a16:creationId xmlns:a16="http://schemas.microsoft.com/office/drawing/2014/main" xmlns="" id="{410CA6C1-D3CC-D514-9FC4-C5EE3486527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876300"/>
            <a:ext cx="8000999" cy="5105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25726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6F2E65-FE37-4B7A-A5D5-1DCBEA525862}"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err="1">
                <a:solidFill>
                  <a:srgbClr val="0F0F0F"/>
                </a:solidFill>
                <a:effectLst/>
                <a:latin typeface="Times New Roman" panose="02020603050405020304" pitchFamily="18" charset="0"/>
                <a:cs typeface="Times New Roman" panose="02020603050405020304" pitchFamily="18" charset="0"/>
              </a:rPr>
              <a:t>Comparision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10" name="AutoShape 2" descr="5G Technologies, Key For More Effective Mission Critical Communications ...">
            <a:extLst>
              <a:ext uri="{FF2B5EF4-FFF2-40B4-BE49-F238E27FC236}">
                <a16:creationId xmlns:a16="http://schemas.microsoft.com/office/drawing/2014/main" xmlns="" id="{F7CC4724-0A9A-9A28-B416-14B1A3409E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2" name="Picture 4" descr="Difference Between 5G and LTE | Difference Between">
            <a:extLst>
              <a:ext uri="{FF2B5EF4-FFF2-40B4-BE49-F238E27FC236}">
                <a16:creationId xmlns:a16="http://schemas.microsoft.com/office/drawing/2014/main" xmlns="" id="{8694AC89-FBBA-1330-2ADF-8AC56453137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1133474"/>
            <a:ext cx="7543800" cy="52228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07065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9C745D-78F8-499E-92BC-4B0A4A3F3BBE}"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err="1">
                <a:solidFill>
                  <a:srgbClr val="0F0F0F"/>
                </a:solidFill>
                <a:effectLst/>
                <a:latin typeface="Times New Roman" panose="02020603050405020304" pitchFamily="18" charset="0"/>
                <a:cs typeface="Times New Roman" panose="02020603050405020304" pitchFamily="18" charset="0"/>
              </a:rPr>
              <a:t>Comparision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10" name="AutoShape 2" descr="5G Technologies, Key For More Effective Mission Critical Communications ...">
            <a:extLst>
              <a:ext uri="{FF2B5EF4-FFF2-40B4-BE49-F238E27FC236}">
                <a16:creationId xmlns:a16="http://schemas.microsoft.com/office/drawing/2014/main" xmlns="" id="{F7CC4724-0A9A-9A28-B416-14B1A3409E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314" name="Picture 2" descr="4g mobile technology and it’s comparisons">
            <a:extLst>
              <a:ext uri="{FF2B5EF4-FFF2-40B4-BE49-F238E27FC236}">
                <a16:creationId xmlns:a16="http://schemas.microsoft.com/office/drawing/2014/main" xmlns="" id="{0E966FD8-4D75-F1AE-EF0B-FB836FBAEBF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1147763"/>
            <a:ext cx="8001000" cy="52085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7449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31F495-B422-4FA5-B0DB-60C00CB34981}"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US" b="1" i="0" dirty="0" err="1">
                <a:solidFill>
                  <a:srgbClr val="0F0F0F"/>
                </a:solidFill>
                <a:effectLst/>
                <a:latin typeface="Times New Roman" panose="02020603050405020304" pitchFamily="18" charset="0"/>
                <a:cs typeface="Times New Roman" panose="02020603050405020304" pitchFamily="18" charset="0"/>
              </a:rPr>
              <a:t>Comparision</a:t>
            </a:r>
            <a:endParaRPr lang="en-IN"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10" name="AutoShape 2" descr="5G Technologies, Key For More Effective Mission Critical Communications ...">
            <a:extLst>
              <a:ext uri="{FF2B5EF4-FFF2-40B4-BE49-F238E27FC236}">
                <a16:creationId xmlns:a16="http://schemas.microsoft.com/office/drawing/2014/main" xmlns="" id="{F7CC4724-0A9A-9A28-B416-14B1A3409E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8" name="Picture 2" descr="Difference between 2G, 3G, 3.5G &amp; 4G ~ NEW TECH">
            <a:extLst>
              <a:ext uri="{FF2B5EF4-FFF2-40B4-BE49-F238E27FC236}">
                <a16:creationId xmlns:a16="http://schemas.microsoft.com/office/drawing/2014/main" xmlns="" id="{5D5BA24A-81D7-202F-D03B-089F023015E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2450" y="1142999"/>
            <a:ext cx="8039100" cy="5305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10272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DF7EB0-BF5B-4022-96C0-4017AFD1D51C}"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lvl="0" algn="ctr" defTabSz="914400">
              <a:spcBef>
                <a:spcPct val="0"/>
              </a:spcBef>
              <a:defRPr/>
            </a:pPr>
            <a:r>
              <a:rPr lang="en-US" dirty="0"/>
              <a:t>Faculty Video Links, </a:t>
            </a:r>
            <a:r>
              <a:rPr lang="en-US" dirty="0" err="1"/>
              <a:t>Youtube</a:t>
            </a:r>
            <a:r>
              <a:rPr lang="en-US" dirty="0"/>
              <a:t> &amp; NPTEL Video Links and Online Courses Details  </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rmAutofit/>
          </a:bodyPr>
          <a:lstStyle/>
          <a:p>
            <a:r>
              <a:rPr lang="en-IN" sz="2000" dirty="0">
                <a:hlinkClick r:id="rId4"/>
              </a:rPr>
              <a:t>https://youtu.be/LXSkpB35cjw</a:t>
            </a:r>
            <a:endParaRPr lang="en-IN" sz="2000" dirty="0"/>
          </a:p>
          <a:p>
            <a:r>
              <a:rPr lang="en-IN" sz="2000" dirty="0">
                <a:hlinkClick r:id="rId5"/>
              </a:rPr>
              <a:t>https://youtu.be/CI9No9Ci9Ro</a:t>
            </a:r>
            <a:endParaRPr lang="en-IN" sz="2000" dirty="0"/>
          </a:p>
          <a:p>
            <a:r>
              <a:rPr lang="en-IN" sz="2000" dirty="0">
                <a:hlinkClick r:id="rId6"/>
              </a:rPr>
              <a:t>https://youtu.be/WpOW0eaZuZU</a:t>
            </a:r>
            <a:endParaRPr lang="en-IN" sz="2000" dirty="0"/>
          </a:p>
          <a:p>
            <a:endParaRPr lang="en-IN" sz="2000" dirty="0"/>
          </a:p>
        </p:txBody>
      </p:sp>
    </p:spTree>
    <p:extLst>
      <p:ext uri="{BB962C8B-B14F-4D97-AF65-F5344CB8AC3E}">
        <p14:creationId xmlns:p14="http://schemas.microsoft.com/office/powerpoint/2010/main" xmlns="" val="1594972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C21B99-4395-4EE2-A665-2E308BE95CE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Weekly Assignment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rmAutofit/>
          </a:bodyPr>
          <a:lstStyle/>
          <a:p>
            <a:pPr lvl="0" algn="just"/>
            <a:r>
              <a:rPr lang="en-US" sz="2000" dirty="0"/>
              <a:t>What are the main characteristics of IMT-2000?  </a:t>
            </a:r>
            <a:endParaRPr lang="en-IN" sz="2000" dirty="0"/>
          </a:p>
          <a:p>
            <a:pPr lvl="0" algn="just"/>
            <a:r>
              <a:rPr lang="en-US" sz="2000" dirty="0"/>
              <a:t>Explain the 4G system and its applications. </a:t>
            </a:r>
            <a:endParaRPr lang="en-IN" sz="2000" dirty="0"/>
          </a:p>
          <a:p>
            <a:pPr lvl="0" algn="just"/>
            <a:r>
              <a:rPr lang="en-US" sz="2000" dirty="0"/>
              <a:t>What do you understand by mobile Ad-Hoc network (MANETs)? Why and how a proper route is required to discover in Ad-Hoc network?</a:t>
            </a:r>
            <a:endParaRPr lang="en-IN" sz="2000" dirty="0"/>
          </a:p>
          <a:p>
            <a:pPr lvl="0" algn="just"/>
            <a:r>
              <a:rPr lang="en-US" sz="2000" dirty="0"/>
              <a:t>Discuss a complete model of Next Generation Network system for mobile communication. How it is useful for network security?</a:t>
            </a:r>
            <a:endParaRPr lang="en-IN" sz="2000" dirty="0"/>
          </a:p>
          <a:p>
            <a:pPr lvl="0" algn="just"/>
            <a:r>
              <a:rPr lang="en-US" sz="2000" dirty="0"/>
              <a:t>Draw the architecture of GSM and explain each block.</a:t>
            </a:r>
            <a:endParaRPr lang="en-IN" sz="2000" dirty="0"/>
          </a:p>
          <a:p>
            <a:pPr algn="just"/>
            <a:endParaRPr lang="en-IN" sz="2000" dirty="0"/>
          </a:p>
        </p:txBody>
      </p:sp>
    </p:spTree>
    <p:extLst>
      <p:ext uri="{BB962C8B-B14F-4D97-AF65-F5344CB8AC3E}">
        <p14:creationId xmlns:p14="http://schemas.microsoft.com/office/powerpoint/2010/main" xmlns="" val="60507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35BB1A-403F-4271-BD1D-2E8F50105FC1}"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Quiz</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rmAutofit/>
          </a:bodyPr>
          <a:lstStyle/>
          <a:p>
            <a:pPr lvl="0" algn="just"/>
            <a:r>
              <a:rPr lang="en-US" sz="2000" dirty="0"/>
              <a:t>What is UMTS? Explain the working with reference to distributed data base and network reach-ability.</a:t>
            </a:r>
            <a:endParaRPr lang="en-IN" sz="2000" dirty="0"/>
          </a:p>
          <a:p>
            <a:pPr lvl="0" algn="just"/>
            <a:r>
              <a:rPr lang="en-US" sz="2000" dirty="0"/>
              <a:t>Discuss GSM traffic channels (TCH) and control channels (CCH).</a:t>
            </a:r>
            <a:endParaRPr lang="en-IN" sz="2000" dirty="0"/>
          </a:p>
          <a:p>
            <a:pPr lvl="0" algn="just"/>
            <a:r>
              <a:rPr lang="en-US" sz="2000" dirty="0"/>
              <a:t>Explain and discuss Ultra-Wideband Communication.</a:t>
            </a:r>
            <a:endParaRPr lang="en-IN" sz="2000" dirty="0"/>
          </a:p>
          <a:p>
            <a:pPr lvl="0" algn="just"/>
            <a:r>
              <a:rPr lang="en-US" sz="2000" dirty="0"/>
              <a:t>Explain CDMA 2000.	</a:t>
            </a:r>
            <a:endParaRPr lang="en-IN" sz="2000" dirty="0"/>
          </a:p>
          <a:p>
            <a:pPr lvl="0" algn="just"/>
            <a:r>
              <a:rPr lang="en-US" sz="2000" dirty="0"/>
              <a:t>What is General Packet Radio Services?</a:t>
            </a:r>
            <a:endParaRPr lang="en-IN" sz="2000" dirty="0"/>
          </a:p>
          <a:p>
            <a:pPr algn="just"/>
            <a:endParaRPr lang="en-IN" sz="2000" dirty="0"/>
          </a:p>
        </p:txBody>
      </p:sp>
    </p:spTree>
    <p:extLst>
      <p:ext uri="{BB962C8B-B14F-4D97-AF65-F5344CB8AC3E}">
        <p14:creationId xmlns:p14="http://schemas.microsoft.com/office/powerpoint/2010/main" xmlns="" val="32200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533400" y="838200"/>
            <a:ext cx="8229600" cy="5410200"/>
          </a:xfrm>
        </p:spPr>
        <p:txBody>
          <a:bodyPr>
            <a:normAutofit lnSpcReduction="10000"/>
          </a:bodyPr>
          <a:lstStyle/>
          <a:p>
            <a:pPr algn="just">
              <a:lnSpc>
                <a:spcPct val="150000"/>
              </a:lnSpc>
            </a:pPr>
            <a:r>
              <a:rPr lang="en-US" sz="2200" dirty="0">
                <a:latin typeface="Times New Roman" pitchFamily="18" charset="0"/>
                <a:cs typeface="Times New Roman" pitchFamily="18" charset="0"/>
              </a:rPr>
              <a:t>Familiarize with various generations of mobile communications.</a:t>
            </a:r>
          </a:p>
          <a:p>
            <a:pPr algn="just">
              <a:lnSpc>
                <a:spcPct val="150000"/>
              </a:lnSpc>
            </a:pPr>
            <a:r>
              <a:rPr lang="en-US" sz="2200" dirty="0">
                <a:latin typeface="Times New Roman" pitchFamily="18" charset="0"/>
                <a:cs typeface="Times New Roman" pitchFamily="18" charset="0"/>
              </a:rPr>
              <a:t>Understand the concept of cellular communication.</a:t>
            </a:r>
          </a:p>
          <a:p>
            <a:pPr algn="just">
              <a:lnSpc>
                <a:spcPct val="150000"/>
              </a:lnSpc>
            </a:pPr>
            <a:r>
              <a:rPr lang="en-US" sz="2200" dirty="0">
                <a:latin typeface="Times New Roman" pitchFamily="18" charset="0"/>
                <a:cs typeface="Times New Roman" pitchFamily="18" charset="0"/>
              </a:rPr>
              <a:t>Understand the channel modeling of wireless communication.</a:t>
            </a:r>
          </a:p>
          <a:p>
            <a:pPr algn="just">
              <a:lnSpc>
                <a:spcPct val="150000"/>
              </a:lnSpc>
            </a:pPr>
            <a:r>
              <a:rPr lang="en-US" sz="2200" dirty="0">
                <a:latin typeface="Times New Roman" pitchFamily="18" charset="0"/>
                <a:cs typeface="Times New Roman" pitchFamily="18" charset="0"/>
              </a:rPr>
              <a:t>Understand the various spread spectrum modulation, diversity combining and equalization techniques. </a:t>
            </a:r>
          </a:p>
          <a:p>
            <a:pPr algn="just">
              <a:lnSpc>
                <a:spcPct val="150000"/>
              </a:lnSpc>
            </a:pPr>
            <a:r>
              <a:rPr lang="en-US" sz="2200" dirty="0">
                <a:latin typeface="Times New Roman" pitchFamily="18" charset="0"/>
                <a:cs typeface="Times New Roman" pitchFamily="18" charset="0"/>
              </a:rPr>
              <a:t>Gain knowledge of IS-95 CDMA  and GSM mobile communication standard, its architecture, logical channels, advantages and limitations.</a:t>
            </a:r>
          </a:p>
          <a:p>
            <a:pPr>
              <a:lnSpc>
                <a:spcPct val="150000"/>
              </a:lnSpc>
            </a:pPr>
            <a:r>
              <a:rPr lang="en-US" sz="2200" b="1" dirty="0">
                <a:latin typeface="Times New Roman" pitchFamily="18" charset="0"/>
                <a:cs typeface="Times New Roman" pitchFamily="18" charset="0"/>
              </a:rPr>
              <a:t>Understand the different multiple access techniques  of wireless  mobile communication.</a:t>
            </a:r>
          </a:p>
        </p:txBody>
      </p:sp>
      <p:sp>
        <p:nvSpPr>
          <p:cNvPr id="4" name="Date Placeholder 3"/>
          <p:cNvSpPr>
            <a:spLocks noGrp="1"/>
          </p:cNvSpPr>
          <p:nvPr>
            <p:ph type="dt" sz="quarter" idx="10"/>
          </p:nvPr>
        </p:nvSpPr>
        <p:spPr/>
        <p:txBody>
          <a:bodyPr/>
          <a:lstStyle/>
          <a:p>
            <a:pPr>
              <a:defRPr/>
            </a:pPr>
            <a:fld id="{95999805-1F5D-44DC-82B2-BE4EBF1ED240}" type="datetime1">
              <a:rPr lang="en-US" smtClean="0"/>
              <a:t>11/30/2024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pPr>
              <a:defRPr/>
            </a:pPr>
            <a:fld id="{5A6E17AC-BFC8-488E-93E2-07985F1615C1}" type="slidenum">
              <a:rPr lang="en-US"/>
              <a:pPr>
                <a:defRPr/>
              </a:pPr>
              <a:t>7</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latin typeface="Times New Roman" pitchFamily="18" charset="0"/>
                <a:cs typeface="Times New Roman" pitchFamily="18" charset="0"/>
              </a:rPr>
              <a:t>Course Outcome</a:t>
            </a:r>
          </a:p>
        </p:txBody>
      </p:sp>
      <p:pic>
        <p:nvPicPr>
          <p:cNvPr id="5127"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61B533-707B-4D7A-AFA0-965E57FC537A}"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E971CA53-214E-1A3A-5ACC-967483F5EFBD}"/>
              </a:ext>
            </a:extLst>
          </p:cNvPr>
          <p:cNvSpPr>
            <a:spLocks noGrp="1"/>
          </p:cNvSpPr>
          <p:nvPr>
            <p:ph idx="1"/>
          </p:nvPr>
        </p:nvSpPr>
        <p:spPr>
          <a:xfrm>
            <a:off x="457200" y="1143000"/>
            <a:ext cx="8229600" cy="5029200"/>
          </a:xfrm>
        </p:spPr>
        <p:txBody>
          <a:bodyPr>
            <a:normAutofit fontScale="25000" lnSpcReduction="20000"/>
          </a:bodyPr>
          <a:lstStyle/>
          <a:p>
            <a:pPr algn="just"/>
            <a:r>
              <a:rPr lang="en-US" sz="4400" b="1" dirty="0">
                <a:latin typeface="Söhne"/>
                <a:cs typeface="Times New Roman" panose="02020603050405020304" pitchFamily="18" charset="0"/>
              </a:rPr>
              <a:t>GS</a:t>
            </a:r>
            <a:r>
              <a:rPr lang="en-US" sz="4400" b="1" i="0" dirty="0">
                <a:effectLst/>
                <a:latin typeface="Times New Roman" panose="02020603050405020304" pitchFamily="18" charset="0"/>
                <a:cs typeface="Times New Roman" panose="02020603050405020304" pitchFamily="18" charset="0"/>
              </a:rPr>
              <a:t>M System for Mobile Telecommunication:</a:t>
            </a:r>
          </a:p>
          <a:p>
            <a:pPr algn="just">
              <a:buFont typeface="+mj-lt"/>
              <a:buAutoNum type="arabicPeriod"/>
            </a:pPr>
            <a:r>
              <a:rPr lang="en-US" sz="4400" b="1" i="0" dirty="0">
                <a:effectLst/>
                <a:latin typeface="Times New Roman" panose="02020603050405020304" pitchFamily="18" charset="0"/>
                <a:cs typeface="Times New Roman" panose="02020603050405020304" pitchFamily="18" charset="0"/>
              </a:rPr>
              <a:t>Which technology introduced SIM cards for mobile devices?</a:t>
            </a:r>
            <a:endParaRPr lang="en-US" sz="4400" b="0" i="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4400" b="0" i="0" dirty="0">
                <a:effectLst/>
                <a:latin typeface="Times New Roman" panose="02020603050405020304" pitchFamily="18" charset="0"/>
                <a:cs typeface="Times New Roman" panose="02020603050405020304" pitchFamily="18" charset="0"/>
              </a:rPr>
              <a:t>A) 3G</a:t>
            </a:r>
          </a:p>
          <a:p>
            <a:pPr marL="742950" lvl="1" indent="-285750" algn="just">
              <a:buFont typeface="+mj-lt"/>
              <a:buAutoNum type="arabicPeriod"/>
            </a:pPr>
            <a:r>
              <a:rPr lang="en-US" sz="4400" b="0" i="0" dirty="0">
                <a:effectLst/>
                <a:latin typeface="Times New Roman" panose="02020603050405020304" pitchFamily="18" charset="0"/>
                <a:cs typeface="Times New Roman" panose="02020603050405020304" pitchFamily="18" charset="0"/>
              </a:rPr>
              <a:t>B) CDMA</a:t>
            </a:r>
          </a:p>
          <a:p>
            <a:pPr marL="742950" lvl="1" indent="-285750" algn="just">
              <a:buFont typeface="+mj-lt"/>
              <a:buAutoNum type="arabicPeriod"/>
            </a:pPr>
            <a:r>
              <a:rPr lang="en-US" sz="4400" b="0" i="0" dirty="0">
                <a:effectLst/>
                <a:latin typeface="Times New Roman" panose="02020603050405020304" pitchFamily="18" charset="0"/>
                <a:cs typeface="Times New Roman" panose="02020603050405020304" pitchFamily="18" charset="0"/>
              </a:rPr>
              <a:t>C) GSM</a:t>
            </a:r>
          </a:p>
          <a:p>
            <a:pPr marL="742950" lvl="1" indent="-285750" algn="just">
              <a:buFont typeface="+mj-lt"/>
              <a:buAutoNum type="arabicPeriod"/>
            </a:pPr>
            <a:r>
              <a:rPr lang="en-US" sz="4400" b="0" i="0" dirty="0">
                <a:effectLst/>
                <a:latin typeface="Times New Roman" panose="02020603050405020304" pitchFamily="18" charset="0"/>
                <a:cs typeface="Times New Roman" panose="02020603050405020304" pitchFamily="18" charset="0"/>
              </a:rPr>
              <a:t>D) LTE</a:t>
            </a:r>
          </a:p>
          <a:p>
            <a:pPr marL="742950" lvl="1" indent="-285750" algn="just">
              <a:buFont typeface="+mj-lt"/>
              <a:buAutoNum type="arabicPeriod"/>
            </a:pPr>
            <a:r>
              <a:rPr lang="en-US" sz="4400" b="1" i="0" dirty="0">
                <a:effectLst/>
                <a:latin typeface="Times New Roman" panose="02020603050405020304" pitchFamily="18" charset="0"/>
                <a:cs typeface="Times New Roman" panose="02020603050405020304" pitchFamily="18" charset="0"/>
              </a:rPr>
              <a:t>Answer: C) GSM</a:t>
            </a:r>
            <a:endParaRPr lang="en-US" sz="4400" b="0" i="0" dirty="0">
              <a:effectLst/>
              <a:latin typeface="Times New Roman" panose="02020603050405020304" pitchFamily="18" charset="0"/>
              <a:cs typeface="Times New Roman" panose="02020603050405020304" pitchFamily="18" charset="0"/>
            </a:endParaRPr>
          </a:p>
          <a:p>
            <a:pPr algn="just"/>
            <a:r>
              <a:rPr lang="en-US" sz="4400" b="1" i="0" dirty="0">
                <a:effectLst/>
                <a:latin typeface="Times New Roman" panose="02020603050405020304" pitchFamily="18" charset="0"/>
                <a:cs typeface="Times New Roman" panose="02020603050405020304" pitchFamily="18" charset="0"/>
              </a:rPr>
              <a:t>General Packet Radio Service (GPRS) and Edge Technology:</a:t>
            </a:r>
          </a:p>
          <a:p>
            <a:pPr algn="just">
              <a:buFont typeface="+mj-lt"/>
              <a:buAutoNum type="arabicPeriod" startAt="2"/>
            </a:pPr>
            <a:r>
              <a:rPr lang="en-US" sz="4400" b="1" i="0" dirty="0">
                <a:effectLst/>
                <a:latin typeface="Times New Roman" panose="02020603050405020304" pitchFamily="18" charset="0"/>
                <a:cs typeface="Times New Roman" panose="02020603050405020304" pitchFamily="18" charset="0"/>
              </a:rPr>
              <a:t>Which technology enabled 'always-on' internet connectivity over GSM networks?</a:t>
            </a:r>
            <a:endParaRPr lang="en-US" sz="4400" b="0" i="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startAt="2"/>
            </a:pPr>
            <a:r>
              <a:rPr lang="en-US" sz="4400" b="0" i="0" dirty="0">
                <a:effectLst/>
                <a:latin typeface="Times New Roman" panose="02020603050405020304" pitchFamily="18" charset="0"/>
                <a:cs typeface="Times New Roman" panose="02020603050405020304" pitchFamily="18" charset="0"/>
              </a:rPr>
              <a:t>A) GPRS</a:t>
            </a:r>
          </a:p>
          <a:p>
            <a:pPr marL="742950" lvl="1" indent="-285750" algn="just">
              <a:buFont typeface="+mj-lt"/>
              <a:buAutoNum type="arabicPeriod" startAt="2"/>
            </a:pPr>
            <a:r>
              <a:rPr lang="en-US" sz="4400" b="0" i="0" dirty="0">
                <a:effectLst/>
                <a:latin typeface="Times New Roman" panose="02020603050405020304" pitchFamily="18" charset="0"/>
                <a:cs typeface="Times New Roman" panose="02020603050405020304" pitchFamily="18" charset="0"/>
              </a:rPr>
              <a:t>B) EDGE</a:t>
            </a:r>
          </a:p>
          <a:p>
            <a:pPr marL="742950" lvl="1" indent="-285750" algn="just">
              <a:buFont typeface="+mj-lt"/>
              <a:buAutoNum type="arabicPeriod" startAt="2"/>
            </a:pPr>
            <a:r>
              <a:rPr lang="en-US" sz="4400" b="0" i="0" dirty="0">
                <a:effectLst/>
                <a:latin typeface="Times New Roman" panose="02020603050405020304" pitchFamily="18" charset="0"/>
                <a:cs typeface="Times New Roman" panose="02020603050405020304" pitchFamily="18" charset="0"/>
              </a:rPr>
              <a:t>C) LTE</a:t>
            </a:r>
          </a:p>
          <a:p>
            <a:pPr marL="742950" lvl="1" indent="-285750" algn="just">
              <a:buFont typeface="+mj-lt"/>
              <a:buAutoNum type="arabicPeriod" startAt="2"/>
            </a:pPr>
            <a:r>
              <a:rPr lang="en-US" sz="4400" b="0" i="0" dirty="0">
                <a:effectLst/>
                <a:latin typeface="Times New Roman" panose="02020603050405020304" pitchFamily="18" charset="0"/>
                <a:cs typeface="Times New Roman" panose="02020603050405020304" pitchFamily="18" charset="0"/>
              </a:rPr>
              <a:t>D) CDMA</a:t>
            </a:r>
          </a:p>
          <a:p>
            <a:pPr marL="742950" lvl="1" indent="-285750" algn="just">
              <a:buFont typeface="+mj-lt"/>
              <a:buAutoNum type="arabicPeriod" startAt="2"/>
            </a:pPr>
            <a:r>
              <a:rPr lang="en-US" sz="4400" b="1" i="0" dirty="0">
                <a:effectLst/>
                <a:latin typeface="Times New Roman" panose="02020603050405020304" pitchFamily="18" charset="0"/>
                <a:cs typeface="Times New Roman" panose="02020603050405020304" pitchFamily="18" charset="0"/>
              </a:rPr>
              <a:t>Answer: A) GPRS</a:t>
            </a:r>
            <a:endParaRPr lang="en-US" sz="4400" b="0" i="0" dirty="0">
              <a:effectLst/>
              <a:latin typeface="Times New Roman" panose="02020603050405020304" pitchFamily="18" charset="0"/>
              <a:cs typeface="Times New Roman" panose="02020603050405020304" pitchFamily="18" charset="0"/>
            </a:endParaRPr>
          </a:p>
          <a:p>
            <a:pPr algn="just"/>
            <a:r>
              <a:rPr lang="en-US" sz="4400" b="1" i="0" dirty="0">
                <a:effectLst/>
                <a:latin typeface="Times New Roman" panose="02020603050405020304" pitchFamily="18" charset="0"/>
                <a:cs typeface="Times New Roman" panose="02020603050405020304" pitchFamily="18" charset="0"/>
              </a:rPr>
              <a:t>CDMA 2000:</a:t>
            </a:r>
          </a:p>
          <a:p>
            <a:pPr algn="just">
              <a:buFont typeface="+mj-lt"/>
              <a:buAutoNum type="arabicPeriod" startAt="3"/>
            </a:pPr>
            <a:r>
              <a:rPr lang="en-US" sz="4400" b="1" i="0" dirty="0">
                <a:effectLst/>
                <a:latin typeface="Times New Roman" panose="02020603050405020304" pitchFamily="18" charset="0"/>
                <a:cs typeface="Times New Roman" panose="02020603050405020304" pitchFamily="18" charset="0"/>
              </a:rPr>
              <a:t>What is the primary advantage of CDMA 2000 technology?</a:t>
            </a:r>
            <a:endParaRPr lang="en-US" sz="4400" b="0" i="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startAt="3"/>
            </a:pPr>
            <a:r>
              <a:rPr lang="en-US" sz="4400" b="0" i="0" dirty="0">
                <a:effectLst/>
                <a:latin typeface="Times New Roman" panose="02020603050405020304" pitchFamily="18" charset="0"/>
                <a:cs typeface="Times New Roman" panose="02020603050405020304" pitchFamily="18" charset="0"/>
              </a:rPr>
              <a:t>A) Higher data rates</a:t>
            </a:r>
          </a:p>
          <a:p>
            <a:pPr marL="742950" lvl="1" indent="-285750" algn="just">
              <a:buFont typeface="+mj-lt"/>
              <a:buAutoNum type="arabicPeriod" startAt="3"/>
            </a:pPr>
            <a:r>
              <a:rPr lang="en-US" sz="4400" b="0" i="0" dirty="0">
                <a:effectLst/>
                <a:latin typeface="Times New Roman" panose="02020603050405020304" pitchFamily="18" charset="0"/>
                <a:cs typeface="Times New Roman" panose="02020603050405020304" pitchFamily="18" charset="0"/>
              </a:rPr>
              <a:t>B) Better voice quality</a:t>
            </a:r>
          </a:p>
          <a:p>
            <a:pPr marL="742950" lvl="1" indent="-285750" algn="just">
              <a:buFont typeface="+mj-lt"/>
              <a:buAutoNum type="arabicPeriod" startAt="3"/>
            </a:pPr>
            <a:r>
              <a:rPr lang="en-US" sz="4400" b="0" i="0" dirty="0">
                <a:effectLst/>
                <a:latin typeface="Times New Roman" panose="02020603050405020304" pitchFamily="18" charset="0"/>
                <a:cs typeface="Times New Roman" panose="02020603050405020304" pitchFamily="18" charset="0"/>
              </a:rPr>
              <a:t>C) Lower latency</a:t>
            </a:r>
          </a:p>
          <a:p>
            <a:pPr marL="742950" lvl="1" indent="-285750" algn="just">
              <a:buFont typeface="+mj-lt"/>
              <a:buAutoNum type="arabicPeriod" startAt="3"/>
            </a:pPr>
            <a:r>
              <a:rPr lang="en-US" sz="4400" b="0" i="0" dirty="0">
                <a:effectLst/>
                <a:latin typeface="Times New Roman" panose="02020603050405020304" pitchFamily="18" charset="0"/>
                <a:cs typeface="Times New Roman" panose="02020603050405020304" pitchFamily="18" charset="0"/>
              </a:rPr>
              <a:t>D) Greater spectral efficiency</a:t>
            </a:r>
          </a:p>
          <a:p>
            <a:pPr marL="742950" lvl="1" indent="-285750" algn="just">
              <a:buFont typeface="+mj-lt"/>
              <a:buAutoNum type="arabicPeriod" startAt="3"/>
            </a:pPr>
            <a:r>
              <a:rPr lang="en-US" sz="4400" b="1" i="0" dirty="0">
                <a:effectLst/>
                <a:latin typeface="Times New Roman" panose="02020603050405020304" pitchFamily="18" charset="0"/>
                <a:cs typeface="Times New Roman" panose="02020603050405020304" pitchFamily="18" charset="0"/>
              </a:rPr>
              <a:t>Answer: A) Higher data rates</a:t>
            </a:r>
            <a:endParaRPr lang="en-US" sz="4400" b="0" i="0" dirty="0">
              <a:effectLst/>
              <a:latin typeface="Times New Roman" panose="02020603050405020304" pitchFamily="18" charset="0"/>
              <a:cs typeface="Times New Roman" panose="02020603050405020304" pitchFamily="18" charset="0"/>
            </a:endParaRPr>
          </a:p>
          <a:p>
            <a:pPr algn="just"/>
            <a:r>
              <a:rPr lang="en-US" sz="4400" b="1" i="0" dirty="0">
                <a:effectLst/>
                <a:latin typeface="Times New Roman" panose="02020603050405020304" pitchFamily="18" charset="0"/>
                <a:cs typeface="Times New Roman" panose="02020603050405020304" pitchFamily="18" charset="0"/>
              </a:rPr>
              <a:t>Long Term Evolution (LTE):</a:t>
            </a:r>
          </a:p>
          <a:p>
            <a:pPr algn="just">
              <a:buFont typeface="+mj-lt"/>
              <a:buAutoNum type="arabicPeriod" startAt="4"/>
            </a:pPr>
            <a:r>
              <a:rPr lang="en-US" sz="4400" b="1" i="0" dirty="0">
                <a:effectLst/>
                <a:latin typeface="Times New Roman" panose="02020603050405020304" pitchFamily="18" charset="0"/>
                <a:cs typeface="Times New Roman" panose="02020603050405020304" pitchFamily="18" charset="0"/>
              </a:rPr>
              <a:t>LTE Advanced (LTE-A) technology introduced which feature to improve network capacity?</a:t>
            </a:r>
            <a:endParaRPr lang="en-US" sz="4400" b="0" i="0" dirty="0">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startAt="4"/>
            </a:pPr>
            <a:r>
              <a:rPr lang="en-US" sz="4400" b="0" i="0" dirty="0">
                <a:effectLst/>
                <a:latin typeface="Times New Roman" panose="02020603050405020304" pitchFamily="18" charset="0"/>
                <a:cs typeface="Times New Roman" panose="02020603050405020304" pitchFamily="18" charset="0"/>
              </a:rPr>
              <a:t>A) Carrier Aggregation</a:t>
            </a:r>
          </a:p>
          <a:p>
            <a:pPr marL="742950" lvl="1" indent="-285750" algn="just">
              <a:buFont typeface="+mj-lt"/>
              <a:buAutoNum type="arabicPeriod" startAt="4"/>
            </a:pPr>
            <a:r>
              <a:rPr lang="en-US" sz="4400" b="0" i="0" dirty="0">
                <a:effectLst/>
                <a:latin typeface="Times New Roman" panose="02020603050405020304" pitchFamily="18" charset="0"/>
                <a:cs typeface="Times New Roman" panose="02020603050405020304" pitchFamily="18" charset="0"/>
              </a:rPr>
              <a:t>B) Enhanced voice quality</a:t>
            </a:r>
          </a:p>
          <a:p>
            <a:pPr marL="742950" lvl="1" indent="-285750" algn="just">
              <a:buFont typeface="+mj-lt"/>
              <a:buAutoNum type="arabicPeriod" startAt="4"/>
            </a:pPr>
            <a:r>
              <a:rPr lang="en-US" sz="4400" b="0" i="0" dirty="0">
                <a:effectLst/>
                <a:latin typeface="Times New Roman" panose="02020603050405020304" pitchFamily="18" charset="0"/>
                <a:cs typeface="Times New Roman" panose="02020603050405020304" pitchFamily="18" charset="0"/>
              </a:rPr>
              <a:t>C) Reduced latency</a:t>
            </a:r>
          </a:p>
          <a:p>
            <a:pPr marL="742950" lvl="1" indent="-285750" algn="just">
              <a:buFont typeface="+mj-lt"/>
              <a:buAutoNum type="arabicPeriod" startAt="4"/>
            </a:pPr>
            <a:r>
              <a:rPr lang="en-US" sz="4400" b="0" i="0" dirty="0">
                <a:effectLst/>
                <a:latin typeface="Times New Roman" panose="02020603050405020304" pitchFamily="18" charset="0"/>
                <a:cs typeface="Times New Roman" panose="02020603050405020304" pitchFamily="18" charset="0"/>
              </a:rPr>
              <a:t>D) Increased device compatibility</a:t>
            </a:r>
          </a:p>
          <a:p>
            <a:pPr marL="742950" lvl="1" indent="-285750" algn="just">
              <a:buFont typeface="+mj-lt"/>
              <a:buAutoNum type="arabicPeriod" startAt="4"/>
            </a:pPr>
            <a:r>
              <a:rPr lang="en-US" sz="4400" b="1" i="0" dirty="0">
                <a:effectLst/>
                <a:latin typeface="Times New Roman" panose="02020603050405020304" pitchFamily="18" charset="0"/>
                <a:cs typeface="Times New Roman" panose="02020603050405020304" pitchFamily="18" charset="0"/>
              </a:rPr>
              <a:t>Answer: A) Carrier Aggregation</a:t>
            </a:r>
            <a:endParaRPr lang="en-US" sz="4400"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13128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4BA96D-6DAB-48BB-9C7F-6A84705D6689}"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E971CA53-214E-1A3A-5ACC-967483F5EFBD}"/>
              </a:ext>
            </a:extLst>
          </p:cNvPr>
          <p:cNvSpPr>
            <a:spLocks noGrp="1"/>
          </p:cNvSpPr>
          <p:nvPr>
            <p:ph idx="1"/>
          </p:nvPr>
        </p:nvSpPr>
        <p:spPr>
          <a:xfrm>
            <a:off x="457200" y="1143000"/>
            <a:ext cx="8229600" cy="5029200"/>
          </a:xfrm>
        </p:spPr>
        <p:txBody>
          <a:bodyPr>
            <a:normAutofit fontScale="25000" lnSpcReduction="20000"/>
          </a:bodyPr>
          <a:lstStyle/>
          <a:p>
            <a:pPr algn="l"/>
            <a:r>
              <a:rPr lang="en-US" sz="4400" b="1" i="0" dirty="0">
                <a:effectLst/>
                <a:latin typeface="Times New Roman" panose="02020603050405020304" pitchFamily="18" charset="0"/>
                <a:cs typeface="Times New Roman" panose="02020603050405020304" pitchFamily="18" charset="0"/>
              </a:rPr>
              <a:t>Introduction to Mobile </a:t>
            </a:r>
            <a:r>
              <a:rPr lang="en-US" sz="4400" b="1" i="0" dirty="0" err="1">
                <a:effectLst/>
                <a:latin typeface="Times New Roman" panose="02020603050405020304" pitchFamily="18" charset="0"/>
                <a:cs typeface="Times New Roman" panose="02020603050405020304" pitchFamily="18" charset="0"/>
              </a:rPr>
              <a:t>Adhoc</a:t>
            </a:r>
            <a:r>
              <a:rPr lang="en-US" sz="4400" b="1" i="0" dirty="0">
                <a:effectLst/>
                <a:latin typeface="Times New Roman" panose="02020603050405020304" pitchFamily="18" charset="0"/>
                <a:cs typeface="Times New Roman" panose="02020603050405020304" pitchFamily="18" charset="0"/>
              </a:rPr>
              <a:t> Networks:</a:t>
            </a:r>
          </a:p>
          <a:p>
            <a:pPr algn="l">
              <a:buFont typeface="+mj-lt"/>
              <a:buAutoNum type="arabicPeriod" startAt="5"/>
            </a:pPr>
            <a:r>
              <a:rPr lang="en-US" sz="4400" b="1" i="0" dirty="0">
                <a:effectLst/>
                <a:latin typeface="Times New Roman" panose="02020603050405020304" pitchFamily="18" charset="0"/>
                <a:cs typeface="Times New Roman" panose="02020603050405020304" pitchFamily="18" charset="0"/>
              </a:rPr>
              <a:t>What is a characteristic feature of Mobile </a:t>
            </a:r>
            <a:r>
              <a:rPr lang="en-US" sz="4400" b="1" i="0" dirty="0" err="1">
                <a:effectLst/>
                <a:latin typeface="Times New Roman" panose="02020603050405020304" pitchFamily="18" charset="0"/>
                <a:cs typeface="Times New Roman" panose="02020603050405020304" pitchFamily="18" charset="0"/>
              </a:rPr>
              <a:t>Adhoc</a:t>
            </a:r>
            <a:r>
              <a:rPr lang="en-US" sz="4400" b="1" i="0" dirty="0">
                <a:effectLst/>
                <a:latin typeface="Times New Roman" panose="02020603050405020304" pitchFamily="18" charset="0"/>
                <a:cs typeface="Times New Roman" panose="02020603050405020304" pitchFamily="18" charset="0"/>
              </a:rPr>
              <a:t> Networks (MANETs)?</a:t>
            </a:r>
            <a:endParaRPr lang="en-US" sz="44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5"/>
            </a:pPr>
            <a:r>
              <a:rPr lang="en-US" sz="4400" b="0" i="0" dirty="0">
                <a:effectLst/>
                <a:latin typeface="Times New Roman" panose="02020603050405020304" pitchFamily="18" charset="0"/>
                <a:cs typeface="Times New Roman" panose="02020603050405020304" pitchFamily="18" charset="0"/>
              </a:rPr>
              <a:t>A) Static topology</a:t>
            </a:r>
          </a:p>
          <a:p>
            <a:pPr marL="742950" lvl="1" indent="-285750" algn="l">
              <a:buFont typeface="+mj-lt"/>
              <a:buAutoNum type="arabicPeriod" startAt="5"/>
            </a:pPr>
            <a:r>
              <a:rPr lang="en-US" sz="4400" b="0" i="0" dirty="0">
                <a:effectLst/>
                <a:latin typeface="Times New Roman" panose="02020603050405020304" pitchFamily="18" charset="0"/>
                <a:cs typeface="Times New Roman" panose="02020603050405020304" pitchFamily="18" charset="0"/>
              </a:rPr>
              <a:t>B) Centralized infrastructure</a:t>
            </a:r>
          </a:p>
          <a:p>
            <a:pPr marL="742950" lvl="1" indent="-285750" algn="l">
              <a:buFont typeface="+mj-lt"/>
              <a:buAutoNum type="arabicPeriod" startAt="5"/>
            </a:pPr>
            <a:r>
              <a:rPr lang="en-US" sz="4400" b="0" i="0" dirty="0">
                <a:effectLst/>
                <a:latin typeface="Times New Roman" panose="02020603050405020304" pitchFamily="18" charset="0"/>
                <a:cs typeface="Times New Roman" panose="02020603050405020304" pitchFamily="18" charset="0"/>
              </a:rPr>
              <a:t>C) Dependence on fixed access points</a:t>
            </a:r>
          </a:p>
          <a:p>
            <a:pPr marL="742950" lvl="1" indent="-285750" algn="l">
              <a:buFont typeface="+mj-lt"/>
              <a:buAutoNum type="arabicPeriod" startAt="5"/>
            </a:pPr>
            <a:r>
              <a:rPr lang="en-US" sz="4400" b="0" i="0" dirty="0">
                <a:effectLst/>
                <a:latin typeface="Times New Roman" panose="02020603050405020304" pitchFamily="18" charset="0"/>
                <a:cs typeface="Times New Roman" panose="02020603050405020304" pitchFamily="18" charset="0"/>
              </a:rPr>
              <a:t>D) Dynamic topology</a:t>
            </a:r>
          </a:p>
          <a:p>
            <a:pPr marL="742950" lvl="1" indent="-285750" algn="l">
              <a:buFont typeface="+mj-lt"/>
              <a:buAutoNum type="arabicPeriod" startAt="5"/>
            </a:pPr>
            <a:r>
              <a:rPr lang="en-US" sz="4400" b="1" i="0" dirty="0">
                <a:effectLst/>
                <a:latin typeface="Times New Roman" panose="02020603050405020304" pitchFamily="18" charset="0"/>
                <a:cs typeface="Times New Roman" panose="02020603050405020304" pitchFamily="18" charset="0"/>
              </a:rPr>
              <a:t>Answer: D) Dynamic topology</a:t>
            </a:r>
            <a:endParaRPr lang="en-US" sz="4400" b="0" i="0" dirty="0">
              <a:effectLst/>
              <a:latin typeface="Times New Roman" panose="02020603050405020304" pitchFamily="18" charset="0"/>
              <a:cs typeface="Times New Roman" panose="02020603050405020304" pitchFamily="18" charset="0"/>
            </a:endParaRPr>
          </a:p>
          <a:p>
            <a:pPr algn="l"/>
            <a:r>
              <a:rPr lang="en-US" sz="4400" b="1" i="0" dirty="0">
                <a:effectLst/>
                <a:latin typeface="Times New Roman" panose="02020603050405020304" pitchFamily="18" charset="0"/>
                <a:cs typeface="Times New Roman" panose="02020603050405020304" pitchFamily="18" charset="0"/>
              </a:rPr>
              <a:t>Ultra-Wideband Communication:</a:t>
            </a:r>
          </a:p>
          <a:p>
            <a:pPr algn="l">
              <a:buFont typeface="+mj-lt"/>
              <a:buAutoNum type="arabicPeriod" startAt="6"/>
            </a:pPr>
            <a:r>
              <a:rPr lang="en-US" sz="4400" b="1" i="0" dirty="0">
                <a:effectLst/>
                <a:latin typeface="Times New Roman" panose="02020603050405020304" pitchFamily="18" charset="0"/>
                <a:cs typeface="Times New Roman" panose="02020603050405020304" pitchFamily="18" charset="0"/>
              </a:rPr>
              <a:t>What is one of the primary applications of Ultra-Wideband (UWB) communication?</a:t>
            </a:r>
            <a:endParaRPr lang="en-US" sz="44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6"/>
            </a:pPr>
            <a:r>
              <a:rPr lang="en-US" sz="4400" b="0" i="0" dirty="0">
                <a:effectLst/>
                <a:latin typeface="Times New Roman" panose="02020603050405020304" pitchFamily="18" charset="0"/>
                <a:cs typeface="Times New Roman" panose="02020603050405020304" pitchFamily="18" charset="0"/>
              </a:rPr>
              <a:t>A) Long-range communication</a:t>
            </a:r>
          </a:p>
          <a:p>
            <a:pPr marL="742950" lvl="1" indent="-285750" algn="l">
              <a:buFont typeface="+mj-lt"/>
              <a:buAutoNum type="arabicPeriod" startAt="6"/>
            </a:pPr>
            <a:r>
              <a:rPr lang="en-US" sz="4400" b="0" i="0" dirty="0">
                <a:effectLst/>
                <a:latin typeface="Times New Roman" panose="02020603050405020304" pitchFamily="18" charset="0"/>
                <a:cs typeface="Times New Roman" panose="02020603050405020304" pitchFamily="18" charset="0"/>
              </a:rPr>
              <a:t>B) Low data rate transmission</a:t>
            </a:r>
          </a:p>
          <a:p>
            <a:pPr marL="742950" lvl="1" indent="-285750" algn="l">
              <a:buFont typeface="+mj-lt"/>
              <a:buAutoNum type="arabicPeriod" startAt="6"/>
            </a:pPr>
            <a:r>
              <a:rPr lang="en-US" sz="4400" b="0" i="0" dirty="0">
                <a:effectLst/>
                <a:latin typeface="Times New Roman" panose="02020603050405020304" pitchFamily="18" charset="0"/>
                <a:cs typeface="Times New Roman" panose="02020603050405020304" pitchFamily="18" charset="0"/>
              </a:rPr>
              <a:t>C) High precision location tracking</a:t>
            </a:r>
          </a:p>
          <a:p>
            <a:pPr marL="742950" lvl="1" indent="-285750" algn="l">
              <a:buFont typeface="+mj-lt"/>
              <a:buAutoNum type="arabicPeriod" startAt="6"/>
            </a:pPr>
            <a:r>
              <a:rPr lang="en-US" sz="4400" b="0" i="0" dirty="0">
                <a:effectLst/>
                <a:latin typeface="Times New Roman" panose="02020603050405020304" pitchFamily="18" charset="0"/>
                <a:cs typeface="Times New Roman" panose="02020603050405020304" pitchFamily="18" charset="0"/>
              </a:rPr>
              <a:t>D) Low-power consumption</a:t>
            </a:r>
          </a:p>
          <a:p>
            <a:pPr marL="742950" lvl="1" indent="-285750" algn="l">
              <a:buFont typeface="+mj-lt"/>
              <a:buAutoNum type="arabicPeriod" startAt="6"/>
            </a:pPr>
            <a:r>
              <a:rPr lang="en-US" sz="4400" b="1" i="0" dirty="0">
                <a:effectLst/>
                <a:latin typeface="Times New Roman" panose="02020603050405020304" pitchFamily="18" charset="0"/>
                <a:cs typeface="Times New Roman" panose="02020603050405020304" pitchFamily="18" charset="0"/>
              </a:rPr>
              <a:t>Answer: C) High precision location tracking</a:t>
            </a:r>
            <a:endParaRPr lang="en-US" sz="4400" b="0" i="0" dirty="0">
              <a:effectLst/>
              <a:latin typeface="Times New Roman" panose="02020603050405020304" pitchFamily="18" charset="0"/>
              <a:cs typeface="Times New Roman" panose="02020603050405020304" pitchFamily="18" charset="0"/>
            </a:endParaRPr>
          </a:p>
          <a:p>
            <a:pPr algn="l"/>
            <a:r>
              <a:rPr lang="en-US" sz="4400" b="1" i="0" dirty="0">
                <a:effectLst/>
                <a:latin typeface="Times New Roman" panose="02020603050405020304" pitchFamily="18" charset="0"/>
                <a:cs typeface="Times New Roman" panose="02020603050405020304" pitchFamily="18" charset="0"/>
              </a:rPr>
              <a:t>Introduction to 4G:</a:t>
            </a:r>
          </a:p>
          <a:p>
            <a:pPr algn="l">
              <a:buFont typeface="+mj-lt"/>
              <a:buAutoNum type="arabicPeriod" startAt="7"/>
            </a:pPr>
            <a:r>
              <a:rPr lang="en-US" sz="4400" b="1" i="0" dirty="0">
                <a:effectLst/>
                <a:latin typeface="Times New Roman" panose="02020603050405020304" pitchFamily="18" charset="0"/>
                <a:cs typeface="Times New Roman" panose="02020603050405020304" pitchFamily="18" charset="0"/>
              </a:rPr>
              <a:t>Which characteristic defines 4G technology compared to its predecessors?</a:t>
            </a:r>
            <a:endParaRPr lang="en-US" sz="44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7"/>
            </a:pPr>
            <a:r>
              <a:rPr lang="en-US" sz="4400" b="0" i="0" dirty="0">
                <a:effectLst/>
                <a:latin typeface="Times New Roman" panose="02020603050405020304" pitchFamily="18" charset="0"/>
                <a:cs typeface="Times New Roman" panose="02020603050405020304" pitchFamily="18" charset="0"/>
              </a:rPr>
              <a:t>A) Higher latency</a:t>
            </a:r>
          </a:p>
          <a:p>
            <a:pPr marL="742950" lvl="1" indent="-285750" algn="l">
              <a:buFont typeface="+mj-lt"/>
              <a:buAutoNum type="arabicPeriod" startAt="7"/>
            </a:pPr>
            <a:r>
              <a:rPr lang="en-US" sz="4400" b="0" i="0" dirty="0">
                <a:effectLst/>
                <a:latin typeface="Times New Roman" panose="02020603050405020304" pitchFamily="18" charset="0"/>
                <a:cs typeface="Times New Roman" panose="02020603050405020304" pitchFamily="18" charset="0"/>
              </a:rPr>
              <a:t>B) Lower data speeds</a:t>
            </a:r>
          </a:p>
          <a:p>
            <a:pPr marL="742950" lvl="1" indent="-285750" algn="l">
              <a:buFont typeface="+mj-lt"/>
              <a:buAutoNum type="arabicPeriod" startAt="7"/>
            </a:pPr>
            <a:r>
              <a:rPr lang="en-US" sz="4400" b="0" i="0" dirty="0">
                <a:effectLst/>
                <a:latin typeface="Times New Roman" panose="02020603050405020304" pitchFamily="18" charset="0"/>
                <a:cs typeface="Times New Roman" panose="02020603050405020304" pitchFamily="18" charset="0"/>
              </a:rPr>
              <a:t>C) All-IP network architecture</a:t>
            </a:r>
          </a:p>
          <a:p>
            <a:pPr marL="742950" lvl="1" indent="-285750" algn="l">
              <a:buFont typeface="+mj-lt"/>
              <a:buAutoNum type="arabicPeriod" startAt="7"/>
            </a:pPr>
            <a:r>
              <a:rPr lang="en-US" sz="4400" b="0" i="0" dirty="0">
                <a:effectLst/>
                <a:latin typeface="Times New Roman" panose="02020603050405020304" pitchFamily="18" charset="0"/>
                <a:cs typeface="Times New Roman" panose="02020603050405020304" pitchFamily="18" charset="0"/>
              </a:rPr>
              <a:t>D) Reduced network efficiency</a:t>
            </a:r>
          </a:p>
          <a:p>
            <a:pPr marL="742950" lvl="1" indent="-285750" algn="l">
              <a:buFont typeface="+mj-lt"/>
              <a:buAutoNum type="arabicPeriod" startAt="7"/>
            </a:pPr>
            <a:r>
              <a:rPr lang="en-US" sz="4400" b="1" i="0" dirty="0">
                <a:effectLst/>
                <a:latin typeface="Times New Roman" panose="02020603050405020304" pitchFamily="18" charset="0"/>
                <a:cs typeface="Times New Roman" panose="02020603050405020304" pitchFamily="18" charset="0"/>
              </a:rPr>
              <a:t>Answer: C) All-IP network architecture</a:t>
            </a:r>
            <a:endParaRPr lang="en-US" sz="4400" b="0" i="0" dirty="0">
              <a:effectLst/>
              <a:latin typeface="Times New Roman" panose="02020603050405020304" pitchFamily="18" charset="0"/>
              <a:cs typeface="Times New Roman" panose="02020603050405020304" pitchFamily="18" charset="0"/>
            </a:endParaRPr>
          </a:p>
          <a:p>
            <a:pPr algn="l"/>
            <a:r>
              <a:rPr lang="en-US" sz="4400" b="1" i="0" dirty="0">
                <a:effectLst/>
                <a:latin typeface="Times New Roman" panose="02020603050405020304" pitchFamily="18" charset="0"/>
                <a:cs typeface="Times New Roman" panose="02020603050405020304" pitchFamily="18" charset="0"/>
              </a:rPr>
              <a:t>5G and Concept of NGN:</a:t>
            </a:r>
          </a:p>
          <a:p>
            <a:pPr algn="l">
              <a:buFont typeface="+mj-lt"/>
              <a:buAutoNum type="arabicPeriod" startAt="8"/>
            </a:pPr>
            <a:r>
              <a:rPr lang="en-US" sz="4400" b="1" i="0" dirty="0">
                <a:effectLst/>
                <a:latin typeface="Times New Roman" panose="02020603050405020304" pitchFamily="18" charset="0"/>
                <a:cs typeface="Times New Roman" panose="02020603050405020304" pitchFamily="18" charset="0"/>
              </a:rPr>
              <a:t>What is the primary focus of Next-Generation Network (NGN)?</a:t>
            </a:r>
            <a:endParaRPr lang="en-US" sz="44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8"/>
            </a:pPr>
            <a:r>
              <a:rPr lang="en-US" sz="4400" b="0" i="0" dirty="0">
                <a:effectLst/>
                <a:latin typeface="Times New Roman" panose="02020603050405020304" pitchFamily="18" charset="0"/>
                <a:cs typeface="Times New Roman" panose="02020603050405020304" pitchFamily="18" charset="0"/>
              </a:rPr>
              <a:t>A) Enhancing mobile data speeds</a:t>
            </a:r>
          </a:p>
          <a:p>
            <a:pPr marL="742950" lvl="1" indent="-285750" algn="l">
              <a:buFont typeface="+mj-lt"/>
              <a:buAutoNum type="arabicPeriod" startAt="8"/>
            </a:pPr>
            <a:r>
              <a:rPr lang="en-US" sz="4400" b="0" i="0" dirty="0">
                <a:effectLst/>
                <a:latin typeface="Times New Roman" panose="02020603050405020304" pitchFamily="18" charset="0"/>
                <a:cs typeface="Times New Roman" panose="02020603050405020304" pitchFamily="18" charset="0"/>
              </a:rPr>
              <a:t>B) Transitioning from IP-based networks</a:t>
            </a:r>
          </a:p>
          <a:p>
            <a:pPr marL="742950" lvl="1" indent="-285750" algn="l">
              <a:buFont typeface="+mj-lt"/>
              <a:buAutoNum type="arabicPeriod" startAt="8"/>
            </a:pPr>
            <a:r>
              <a:rPr lang="en-US" sz="4400" b="0" i="0" dirty="0">
                <a:effectLst/>
                <a:latin typeface="Times New Roman" panose="02020603050405020304" pitchFamily="18" charset="0"/>
                <a:cs typeface="Times New Roman" panose="02020603050405020304" pitchFamily="18" charset="0"/>
              </a:rPr>
              <a:t>C) Adapting to static network topologies</a:t>
            </a:r>
          </a:p>
          <a:p>
            <a:pPr marL="742950" lvl="1" indent="-285750" algn="l">
              <a:buFont typeface="+mj-lt"/>
              <a:buAutoNum type="arabicPeriod" startAt="8"/>
            </a:pPr>
            <a:r>
              <a:rPr lang="en-US" sz="4400" b="0" i="0" dirty="0">
                <a:effectLst/>
                <a:latin typeface="Times New Roman" panose="02020603050405020304" pitchFamily="18" charset="0"/>
                <a:cs typeface="Times New Roman" panose="02020603050405020304" pitchFamily="18" charset="0"/>
              </a:rPr>
              <a:t>D) Advancing telecommunications infrastructure</a:t>
            </a:r>
          </a:p>
          <a:p>
            <a:pPr marL="742950" lvl="1" indent="-285750" algn="l">
              <a:buFont typeface="+mj-lt"/>
              <a:buAutoNum type="arabicPeriod" startAt="8"/>
            </a:pPr>
            <a:r>
              <a:rPr lang="en-US" sz="4400" b="1" i="0" dirty="0">
                <a:effectLst/>
                <a:latin typeface="Times New Roman" panose="02020603050405020304" pitchFamily="18" charset="0"/>
                <a:cs typeface="Times New Roman" panose="02020603050405020304" pitchFamily="18" charset="0"/>
              </a:rPr>
              <a:t>Answer: D) Advancing telecommunications infrastructure</a:t>
            </a:r>
            <a:endParaRPr lang="en-US" sz="4400"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763299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A16EEB-94B4-4BF7-8569-F336D03B8041}"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01378B4A-7CA8-1895-96BF-55E56AC8AA02}"/>
              </a:ext>
            </a:extLst>
          </p:cNvPr>
          <p:cNvSpPr>
            <a:spLocks noGrp="1"/>
          </p:cNvSpPr>
          <p:nvPr>
            <p:ph idx="1"/>
          </p:nvPr>
        </p:nvSpPr>
        <p:spPr/>
        <p:txBody>
          <a:bodyPr>
            <a:normAutofit fontScale="47500" lnSpcReduction="20000"/>
          </a:bodyPr>
          <a:lstStyle/>
          <a:p>
            <a:pPr algn="l"/>
            <a:r>
              <a:rPr lang="en-US" b="1" i="0" dirty="0">
                <a:effectLst/>
                <a:latin typeface="Söhne"/>
              </a:rPr>
              <a:t>Li-Fi Communication:</a:t>
            </a:r>
          </a:p>
          <a:p>
            <a:pPr algn="l">
              <a:buFont typeface="+mj-lt"/>
              <a:buAutoNum type="arabicPeriod" startAt="9"/>
            </a:pPr>
            <a:r>
              <a:rPr lang="en-US" b="1" i="0" dirty="0">
                <a:effectLst/>
                <a:latin typeface="Söhne"/>
              </a:rPr>
              <a:t>Li-Fi technology primarily uses which medium for data transmission?</a:t>
            </a:r>
            <a:endParaRPr lang="en-US" b="0" i="0" dirty="0">
              <a:effectLst/>
              <a:latin typeface="Söhne"/>
            </a:endParaRPr>
          </a:p>
          <a:p>
            <a:pPr marL="742950" lvl="1" indent="-285750" algn="l">
              <a:buFont typeface="+mj-lt"/>
              <a:buAutoNum type="arabicPeriod" startAt="9"/>
            </a:pPr>
            <a:r>
              <a:rPr lang="en-US" b="0" i="0" dirty="0">
                <a:effectLst/>
                <a:latin typeface="Söhne"/>
              </a:rPr>
              <a:t>A) Radio waves</a:t>
            </a:r>
          </a:p>
          <a:p>
            <a:pPr marL="742950" lvl="1" indent="-285750" algn="l">
              <a:buFont typeface="+mj-lt"/>
              <a:buAutoNum type="arabicPeriod" startAt="9"/>
            </a:pPr>
            <a:r>
              <a:rPr lang="en-US" b="0" i="0" dirty="0">
                <a:effectLst/>
                <a:latin typeface="Söhne"/>
              </a:rPr>
              <a:t>B) Infrared light</a:t>
            </a:r>
          </a:p>
          <a:p>
            <a:pPr marL="742950" lvl="1" indent="-285750" algn="l">
              <a:buFont typeface="+mj-lt"/>
              <a:buAutoNum type="arabicPeriod" startAt="9"/>
            </a:pPr>
            <a:r>
              <a:rPr lang="en-US" b="0" i="0" dirty="0">
                <a:effectLst/>
                <a:latin typeface="Söhne"/>
              </a:rPr>
              <a:t>C) Sound waves</a:t>
            </a:r>
          </a:p>
          <a:p>
            <a:pPr marL="742950" lvl="1" indent="-285750" algn="l">
              <a:buFont typeface="+mj-lt"/>
              <a:buAutoNum type="arabicPeriod" startAt="9"/>
            </a:pPr>
            <a:r>
              <a:rPr lang="en-US" b="0" i="0" dirty="0">
                <a:effectLst/>
                <a:latin typeface="Söhne"/>
              </a:rPr>
              <a:t>D) Magnetic fields</a:t>
            </a:r>
          </a:p>
          <a:p>
            <a:pPr marL="742950" lvl="1" indent="-285750" algn="l">
              <a:buFont typeface="+mj-lt"/>
              <a:buAutoNum type="arabicPeriod" startAt="9"/>
            </a:pPr>
            <a:r>
              <a:rPr lang="en-US" b="1" i="0" dirty="0">
                <a:effectLst/>
                <a:latin typeface="Söhne"/>
              </a:rPr>
              <a:t>Answer: B) Infrared light</a:t>
            </a:r>
            <a:endParaRPr lang="en-US" b="0" i="0" dirty="0">
              <a:effectLst/>
              <a:latin typeface="Söhne"/>
            </a:endParaRPr>
          </a:p>
          <a:p>
            <a:pPr algn="l"/>
            <a:r>
              <a:rPr lang="en-US" b="1" i="0" dirty="0">
                <a:effectLst/>
                <a:latin typeface="Söhne"/>
              </a:rPr>
              <a:t>IMT 2000 and UMTS:</a:t>
            </a:r>
          </a:p>
          <a:p>
            <a:pPr algn="l">
              <a:buFont typeface="+mj-lt"/>
              <a:buAutoNum type="arabicPeriod" startAt="10"/>
            </a:pPr>
            <a:r>
              <a:rPr lang="en-US" b="1" i="0" dirty="0">
                <a:effectLst/>
                <a:latin typeface="Söhne"/>
              </a:rPr>
              <a:t>What does UMTS stand for in the context of mobile communication?</a:t>
            </a:r>
            <a:endParaRPr lang="en-US" b="0" i="0" dirty="0">
              <a:effectLst/>
              <a:latin typeface="Söhne"/>
            </a:endParaRPr>
          </a:p>
          <a:p>
            <a:pPr marL="742950" lvl="1" indent="-285750" algn="l">
              <a:buFont typeface="+mj-lt"/>
              <a:buAutoNum type="arabicPeriod" startAt="10"/>
            </a:pPr>
            <a:r>
              <a:rPr lang="en-US" b="0" i="0" dirty="0">
                <a:effectLst/>
                <a:latin typeface="Söhne"/>
              </a:rPr>
              <a:t>A) Universal Mobile Telecommunications System</a:t>
            </a:r>
          </a:p>
          <a:p>
            <a:pPr marL="742950" lvl="1" indent="-285750" algn="l">
              <a:buFont typeface="+mj-lt"/>
              <a:buAutoNum type="arabicPeriod" startAt="10"/>
            </a:pPr>
            <a:r>
              <a:rPr lang="en-US" b="0" i="0" dirty="0">
                <a:effectLst/>
                <a:latin typeface="Söhne"/>
              </a:rPr>
              <a:t>B) Ultra-Modern Transmission System</a:t>
            </a:r>
          </a:p>
          <a:p>
            <a:pPr marL="742950" lvl="1" indent="-285750" algn="l">
              <a:buFont typeface="+mj-lt"/>
              <a:buAutoNum type="arabicPeriod" startAt="10"/>
            </a:pPr>
            <a:r>
              <a:rPr lang="en-US" b="0" i="0" dirty="0">
                <a:effectLst/>
                <a:latin typeface="Söhne"/>
              </a:rPr>
              <a:t>C) Unifying Mobile Technologies and Services</a:t>
            </a:r>
          </a:p>
          <a:p>
            <a:pPr marL="742950" lvl="1" indent="-285750" algn="l">
              <a:buFont typeface="+mj-lt"/>
              <a:buAutoNum type="arabicPeriod" startAt="10"/>
            </a:pPr>
            <a:r>
              <a:rPr lang="en-US" b="0" i="0" dirty="0">
                <a:effectLst/>
                <a:latin typeface="Söhne"/>
              </a:rPr>
              <a:t>D) Unified Messaging and Telephony System</a:t>
            </a:r>
          </a:p>
          <a:p>
            <a:pPr marL="742950" lvl="1" indent="-285750" algn="l">
              <a:buFont typeface="+mj-lt"/>
              <a:buAutoNum type="arabicPeriod" startAt="10"/>
            </a:pPr>
            <a:r>
              <a:rPr lang="en-US" b="1" i="0" dirty="0">
                <a:effectLst/>
                <a:latin typeface="Söhne"/>
              </a:rPr>
              <a:t>Answer: A) Universal Mobile Telecommunications System</a:t>
            </a:r>
            <a:endParaRPr lang="en-US" b="0" i="0" dirty="0">
              <a:effectLst/>
              <a:latin typeface="Söhne"/>
            </a:endParaRPr>
          </a:p>
          <a:p>
            <a:pPr algn="l"/>
            <a:r>
              <a:rPr lang="en-US" b="1" i="0" dirty="0">
                <a:effectLst/>
                <a:latin typeface="Söhne"/>
              </a:rPr>
              <a:t>Mobile Data Networks:</a:t>
            </a:r>
          </a:p>
          <a:p>
            <a:pPr algn="l">
              <a:buFont typeface="+mj-lt"/>
              <a:buAutoNum type="arabicPeriod" startAt="11"/>
            </a:pPr>
            <a:r>
              <a:rPr lang="en-US" b="1" i="0" dirty="0">
                <a:effectLst/>
                <a:latin typeface="Söhne"/>
              </a:rPr>
              <a:t>Which technology allows mobile devices to connect to the internet through cellular networks?</a:t>
            </a:r>
            <a:endParaRPr lang="en-US" b="0" i="0" dirty="0">
              <a:effectLst/>
              <a:latin typeface="Söhne"/>
            </a:endParaRPr>
          </a:p>
          <a:p>
            <a:pPr marL="742950" lvl="1" indent="-285750" algn="l">
              <a:buFont typeface="+mj-lt"/>
              <a:buAutoNum type="arabicPeriod" startAt="11"/>
            </a:pPr>
            <a:r>
              <a:rPr lang="en-US" b="0" i="0" dirty="0">
                <a:effectLst/>
                <a:latin typeface="Söhne"/>
              </a:rPr>
              <a:t>A) Wi-Fi</a:t>
            </a:r>
          </a:p>
          <a:p>
            <a:pPr marL="742950" lvl="1" indent="-285750" algn="l">
              <a:buFont typeface="+mj-lt"/>
              <a:buAutoNum type="arabicPeriod" startAt="11"/>
            </a:pPr>
            <a:r>
              <a:rPr lang="en-US" b="0" i="0" dirty="0">
                <a:effectLst/>
                <a:latin typeface="Söhne"/>
              </a:rPr>
              <a:t>B) Bluetooth</a:t>
            </a:r>
          </a:p>
          <a:p>
            <a:pPr marL="742950" lvl="1" indent="-285750" algn="l">
              <a:buFont typeface="+mj-lt"/>
              <a:buAutoNum type="arabicPeriod" startAt="11"/>
            </a:pPr>
            <a:r>
              <a:rPr lang="en-US" b="0" i="0" dirty="0">
                <a:effectLst/>
                <a:latin typeface="Söhne"/>
              </a:rPr>
              <a:t>C) 3G</a:t>
            </a:r>
          </a:p>
          <a:p>
            <a:pPr marL="742950" lvl="1" indent="-285750" algn="l">
              <a:buFont typeface="+mj-lt"/>
              <a:buAutoNum type="arabicPeriod" startAt="11"/>
            </a:pPr>
            <a:r>
              <a:rPr lang="en-US" b="0" i="0" dirty="0">
                <a:effectLst/>
                <a:latin typeface="Söhne"/>
              </a:rPr>
              <a:t>D) NFC (Near Field Communication)</a:t>
            </a:r>
          </a:p>
          <a:p>
            <a:pPr marL="742950" lvl="1" indent="-285750" algn="l">
              <a:buFont typeface="+mj-lt"/>
              <a:buAutoNum type="arabicPeriod" startAt="11"/>
            </a:pPr>
            <a:r>
              <a:rPr lang="en-US" b="1" i="0" dirty="0">
                <a:effectLst/>
                <a:latin typeface="Söhne"/>
              </a:rPr>
              <a:t>Answer: C) 3G</a:t>
            </a:r>
            <a:endParaRPr lang="en-US" b="0" i="0" dirty="0">
              <a:effectLst/>
              <a:latin typeface="Söhne"/>
            </a:endParaRPr>
          </a:p>
          <a:p>
            <a:endParaRPr lang="en-IN" dirty="0"/>
          </a:p>
        </p:txBody>
      </p:sp>
    </p:spTree>
    <p:extLst>
      <p:ext uri="{BB962C8B-B14F-4D97-AF65-F5344CB8AC3E}">
        <p14:creationId xmlns:p14="http://schemas.microsoft.com/office/powerpoint/2010/main" xmlns="" val="308865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0E9614-95B4-4E02-9EED-B66DF732D223}"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3" name="Content Placeholder 2">
            <a:extLst>
              <a:ext uri="{FF2B5EF4-FFF2-40B4-BE49-F238E27FC236}">
                <a16:creationId xmlns:a16="http://schemas.microsoft.com/office/drawing/2014/main" xmlns="" id="{01378B4A-7CA8-1895-96BF-55E56AC8AA02}"/>
              </a:ext>
            </a:extLst>
          </p:cNvPr>
          <p:cNvSpPr>
            <a:spLocks noGrp="1"/>
          </p:cNvSpPr>
          <p:nvPr>
            <p:ph idx="1"/>
          </p:nvPr>
        </p:nvSpPr>
        <p:spPr/>
        <p:txBody>
          <a:bodyPr>
            <a:normAutofit fontScale="47500" lnSpcReduction="20000"/>
          </a:bodyPr>
          <a:lstStyle/>
          <a:p>
            <a:pPr algn="l"/>
            <a:r>
              <a:rPr lang="en-US" b="1" i="0" dirty="0">
                <a:effectLst/>
                <a:latin typeface="Söhne"/>
              </a:rPr>
              <a:t>5G and Concept of NGN:</a:t>
            </a:r>
          </a:p>
          <a:p>
            <a:pPr algn="l">
              <a:buFont typeface="+mj-lt"/>
              <a:buAutoNum type="arabicPeriod" startAt="12"/>
            </a:pPr>
            <a:r>
              <a:rPr lang="en-US" b="1" i="0" dirty="0">
                <a:effectLst/>
                <a:latin typeface="Söhne"/>
              </a:rPr>
              <a:t>What does NGN (Next-Generation Network) emphasize in modern telecommunications?</a:t>
            </a:r>
            <a:endParaRPr lang="en-US" b="0" i="0" dirty="0">
              <a:effectLst/>
              <a:latin typeface="Söhne"/>
            </a:endParaRPr>
          </a:p>
          <a:p>
            <a:pPr marL="742950" lvl="1" indent="-285750" algn="l">
              <a:buFont typeface="+mj-lt"/>
              <a:buAutoNum type="arabicPeriod" startAt="12"/>
            </a:pPr>
            <a:r>
              <a:rPr lang="en-US" b="0" i="0" dirty="0">
                <a:effectLst/>
                <a:latin typeface="Söhne"/>
              </a:rPr>
              <a:t>A) Static network architectures</a:t>
            </a:r>
          </a:p>
          <a:p>
            <a:pPr marL="742950" lvl="1" indent="-285750" algn="l">
              <a:buFont typeface="+mj-lt"/>
              <a:buAutoNum type="arabicPeriod" startAt="12"/>
            </a:pPr>
            <a:r>
              <a:rPr lang="en-US" b="0" i="0" dirty="0">
                <a:effectLst/>
                <a:latin typeface="Söhne"/>
              </a:rPr>
              <a:t>B) Centralized infrastructure</a:t>
            </a:r>
          </a:p>
          <a:p>
            <a:pPr marL="742950" lvl="1" indent="-285750" algn="l">
              <a:buFont typeface="+mj-lt"/>
              <a:buAutoNum type="arabicPeriod" startAt="12"/>
            </a:pPr>
            <a:r>
              <a:rPr lang="en-US" b="0" i="0" dirty="0">
                <a:effectLst/>
                <a:latin typeface="Söhne"/>
              </a:rPr>
              <a:t>C) Moving away from IP-based networks</a:t>
            </a:r>
          </a:p>
          <a:p>
            <a:pPr marL="742950" lvl="1" indent="-285750" algn="l">
              <a:buFont typeface="+mj-lt"/>
              <a:buAutoNum type="arabicPeriod" startAt="12"/>
            </a:pPr>
            <a:r>
              <a:rPr lang="en-US" b="0" i="0" dirty="0">
                <a:effectLst/>
                <a:latin typeface="Söhne"/>
              </a:rPr>
              <a:t>D) Advancing and adapting telecommunications infrastructure</a:t>
            </a:r>
          </a:p>
          <a:p>
            <a:pPr marL="742950" lvl="1" indent="-285750" algn="l">
              <a:buFont typeface="+mj-lt"/>
              <a:buAutoNum type="arabicPeriod" startAt="12"/>
            </a:pPr>
            <a:r>
              <a:rPr lang="en-US" b="1" i="0" dirty="0">
                <a:effectLst/>
                <a:latin typeface="Söhne"/>
              </a:rPr>
              <a:t>Answer: D) Advancing and adapting telecommunications infrastructure</a:t>
            </a:r>
            <a:endParaRPr lang="en-US" b="0" i="0" dirty="0">
              <a:effectLst/>
              <a:latin typeface="Söhne"/>
            </a:endParaRPr>
          </a:p>
          <a:p>
            <a:pPr algn="l"/>
            <a:r>
              <a:rPr lang="en-US" b="1" i="0" dirty="0">
                <a:effectLst/>
                <a:latin typeface="Söhne"/>
              </a:rPr>
              <a:t>Ultra-Wideband Communication:</a:t>
            </a:r>
          </a:p>
          <a:p>
            <a:pPr algn="l">
              <a:buFont typeface="+mj-lt"/>
              <a:buAutoNum type="arabicPeriod" startAt="13"/>
            </a:pPr>
            <a:r>
              <a:rPr lang="en-US" b="1" i="0" dirty="0">
                <a:effectLst/>
                <a:latin typeface="Söhne"/>
              </a:rPr>
              <a:t>Which feature distinguishes Ultra-Wideband (UWB) communication technology?</a:t>
            </a:r>
            <a:endParaRPr lang="en-US" b="0" i="0" dirty="0">
              <a:effectLst/>
              <a:latin typeface="Söhne"/>
            </a:endParaRPr>
          </a:p>
          <a:p>
            <a:pPr marL="742950" lvl="1" indent="-285750" algn="l">
              <a:buFont typeface="+mj-lt"/>
              <a:buAutoNum type="arabicPeriod" startAt="13"/>
            </a:pPr>
            <a:r>
              <a:rPr lang="en-US" b="0" i="0" dirty="0">
                <a:effectLst/>
                <a:latin typeface="Söhne"/>
              </a:rPr>
              <a:t>A) Long-range transmission capabilities</a:t>
            </a:r>
          </a:p>
          <a:p>
            <a:pPr marL="742950" lvl="1" indent="-285750" algn="l">
              <a:buFont typeface="+mj-lt"/>
              <a:buAutoNum type="arabicPeriod" startAt="13"/>
            </a:pPr>
            <a:r>
              <a:rPr lang="en-US" b="0" i="0" dirty="0">
                <a:effectLst/>
                <a:latin typeface="Söhne"/>
              </a:rPr>
              <a:t>B) High-power consumption</a:t>
            </a:r>
          </a:p>
          <a:p>
            <a:pPr marL="742950" lvl="1" indent="-285750" algn="l">
              <a:buFont typeface="+mj-lt"/>
              <a:buAutoNum type="arabicPeriod" startAt="13"/>
            </a:pPr>
            <a:r>
              <a:rPr lang="en-US" b="0" i="0" dirty="0">
                <a:effectLst/>
                <a:latin typeface="Söhne"/>
              </a:rPr>
              <a:t>C) Low data rates</a:t>
            </a:r>
          </a:p>
          <a:p>
            <a:pPr marL="742950" lvl="1" indent="-285750" algn="l">
              <a:buFont typeface="+mj-lt"/>
              <a:buAutoNum type="arabicPeriod" startAt="13"/>
            </a:pPr>
            <a:r>
              <a:rPr lang="en-US" b="0" i="0" dirty="0">
                <a:effectLst/>
                <a:latin typeface="Söhne"/>
              </a:rPr>
              <a:t>D) Utilization of a broad spectrum of frequencies</a:t>
            </a:r>
          </a:p>
          <a:p>
            <a:pPr marL="742950" lvl="1" indent="-285750" algn="l">
              <a:buFont typeface="+mj-lt"/>
              <a:buAutoNum type="arabicPeriod" startAt="13"/>
            </a:pPr>
            <a:r>
              <a:rPr lang="en-US" b="1" i="0" dirty="0">
                <a:effectLst/>
                <a:latin typeface="Söhne"/>
              </a:rPr>
              <a:t>Answer: D) Utilization of a broad spectrum of frequencies</a:t>
            </a:r>
            <a:endParaRPr lang="en-US" b="0" i="0" dirty="0">
              <a:effectLst/>
              <a:latin typeface="Söhne"/>
            </a:endParaRPr>
          </a:p>
          <a:p>
            <a:pPr algn="l"/>
            <a:r>
              <a:rPr lang="en-US" b="1" i="0" dirty="0">
                <a:effectLst/>
                <a:latin typeface="Söhne"/>
              </a:rPr>
              <a:t>Introduction to 4G:</a:t>
            </a:r>
          </a:p>
          <a:p>
            <a:pPr algn="l">
              <a:buFont typeface="+mj-lt"/>
              <a:buAutoNum type="arabicPeriod" startAt="14"/>
            </a:pPr>
            <a:r>
              <a:rPr lang="en-US" b="1" i="0" dirty="0">
                <a:effectLst/>
                <a:latin typeface="Söhne"/>
              </a:rPr>
              <a:t>What is a significant advantage of 4G technology over its predecessors?</a:t>
            </a:r>
            <a:endParaRPr lang="en-US" b="0" i="0" dirty="0">
              <a:effectLst/>
              <a:latin typeface="Söhne"/>
            </a:endParaRPr>
          </a:p>
          <a:p>
            <a:pPr marL="742950" lvl="1" indent="-285750" algn="l">
              <a:buFont typeface="+mj-lt"/>
              <a:buAutoNum type="arabicPeriod" startAt="14"/>
            </a:pPr>
            <a:r>
              <a:rPr lang="en-US" b="0" i="0" dirty="0">
                <a:effectLst/>
                <a:latin typeface="Söhne"/>
              </a:rPr>
              <a:t>A) Higher latency</a:t>
            </a:r>
          </a:p>
          <a:p>
            <a:pPr marL="742950" lvl="1" indent="-285750" algn="l">
              <a:buFont typeface="+mj-lt"/>
              <a:buAutoNum type="arabicPeriod" startAt="14"/>
            </a:pPr>
            <a:r>
              <a:rPr lang="en-US" b="0" i="0" dirty="0">
                <a:effectLst/>
                <a:latin typeface="Söhne"/>
              </a:rPr>
              <a:t>B) Lower data speeds</a:t>
            </a:r>
          </a:p>
          <a:p>
            <a:pPr marL="742950" lvl="1" indent="-285750" algn="l">
              <a:buFont typeface="+mj-lt"/>
              <a:buAutoNum type="arabicPeriod" startAt="14"/>
            </a:pPr>
            <a:r>
              <a:rPr lang="en-US" b="0" i="0" dirty="0">
                <a:effectLst/>
                <a:latin typeface="Söhne"/>
              </a:rPr>
              <a:t>C) All-IP network architecture</a:t>
            </a:r>
          </a:p>
          <a:p>
            <a:pPr marL="742950" lvl="1" indent="-285750" algn="l">
              <a:buFont typeface="+mj-lt"/>
              <a:buAutoNum type="arabicPeriod" startAt="14"/>
            </a:pPr>
            <a:r>
              <a:rPr lang="en-US" b="0" i="0" dirty="0">
                <a:effectLst/>
                <a:latin typeface="Söhne"/>
              </a:rPr>
              <a:t>D) Reduced network efficiency</a:t>
            </a:r>
          </a:p>
          <a:p>
            <a:pPr marL="742950" lvl="1" indent="-285750" algn="l">
              <a:buFont typeface="+mj-lt"/>
              <a:buAutoNum type="arabicPeriod" startAt="14"/>
            </a:pPr>
            <a:r>
              <a:rPr lang="en-US" b="1" i="0" dirty="0">
                <a:effectLst/>
                <a:latin typeface="Söhne"/>
              </a:rPr>
              <a:t>Answer: C) All-IP network architecture</a:t>
            </a:r>
            <a:endParaRPr lang="en-US" b="0" i="0" dirty="0">
              <a:effectLst/>
              <a:latin typeface="Söhne"/>
            </a:endParaRPr>
          </a:p>
          <a:p>
            <a:endParaRPr lang="en-IN" dirty="0"/>
          </a:p>
        </p:txBody>
      </p:sp>
    </p:spTree>
    <p:extLst>
      <p:ext uri="{BB962C8B-B14F-4D97-AF65-F5344CB8AC3E}">
        <p14:creationId xmlns:p14="http://schemas.microsoft.com/office/powerpoint/2010/main" xmlns="" val="250604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78FCEC-EF81-4A21-8EB2-6EDF4BCEE3F6}"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r>
              <a:rPr lang="en-IN" sz="2400" dirty="0"/>
              <a:t>Expected university questions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Autofit/>
          </a:bodyPr>
          <a:lstStyle/>
          <a:p>
            <a:pPr lvl="0" algn="just"/>
            <a:r>
              <a:rPr lang="en-US" sz="2000" dirty="0"/>
              <a:t>Explain the 4G system and its applications. </a:t>
            </a:r>
            <a:endParaRPr lang="en-IN" sz="2000" dirty="0"/>
          </a:p>
          <a:p>
            <a:pPr lvl="0" algn="just"/>
            <a:r>
              <a:rPr lang="en-US" sz="2000" dirty="0"/>
              <a:t>What do you understand by mobile Ad-Hoc network (MANETs)? Why and how a proper route is required to discover in Ad-Hoc network?</a:t>
            </a:r>
            <a:endParaRPr lang="en-IN" sz="2000" dirty="0"/>
          </a:p>
          <a:p>
            <a:pPr lvl="0" algn="just"/>
            <a:r>
              <a:rPr lang="en-US" sz="2000" dirty="0"/>
              <a:t>Discuss a complete model of Next Generation Network system for mobile communication. How it is useful for network security?</a:t>
            </a:r>
            <a:endParaRPr lang="en-IN" sz="2000" dirty="0"/>
          </a:p>
          <a:p>
            <a:pPr lvl="0" algn="just"/>
            <a:r>
              <a:rPr lang="en-US" sz="2000" dirty="0"/>
              <a:t>Draw the architecture of GSM and explain each block.</a:t>
            </a:r>
          </a:p>
          <a:p>
            <a:pPr algn="just"/>
            <a:r>
              <a:rPr lang="en-US" sz="2000" dirty="0"/>
              <a:t>What are the main characteristics of IMT-2000?  </a:t>
            </a:r>
            <a:endParaRPr lang="en-IN" sz="2000" dirty="0"/>
          </a:p>
          <a:p>
            <a:pPr lvl="0" algn="just"/>
            <a:r>
              <a:rPr lang="en-US" sz="2000" dirty="0"/>
              <a:t>What is UMTS? Explain the working with reference to distributed data base and network reach-ability.</a:t>
            </a:r>
            <a:endParaRPr lang="en-IN" sz="2000" dirty="0"/>
          </a:p>
          <a:p>
            <a:pPr lvl="0" algn="just"/>
            <a:r>
              <a:rPr lang="en-US" sz="2000" dirty="0"/>
              <a:t>Discuss GSM traffic channels (TCH) and control channels (CCH).</a:t>
            </a:r>
            <a:endParaRPr lang="en-IN" sz="2000" dirty="0"/>
          </a:p>
          <a:p>
            <a:pPr lvl="0" algn="just"/>
            <a:r>
              <a:rPr lang="en-US" sz="2000" dirty="0"/>
              <a:t>Explain and discuss Ultra-Wideband Communication.</a:t>
            </a:r>
            <a:endParaRPr lang="en-IN" sz="2000" dirty="0"/>
          </a:p>
          <a:p>
            <a:pPr lvl="0" algn="just"/>
            <a:r>
              <a:rPr lang="en-US" sz="2000" dirty="0"/>
              <a:t>Explain CDMA 2000.	</a:t>
            </a:r>
            <a:endParaRPr lang="en-IN" sz="2000" dirty="0"/>
          </a:p>
          <a:p>
            <a:pPr lvl="0" algn="just"/>
            <a:r>
              <a:rPr lang="en-US" sz="2000" dirty="0"/>
              <a:t>What is General Packet Radio Services?</a:t>
            </a:r>
            <a:endParaRPr lang="en-IN" sz="2000" dirty="0"/>
          </a:p>
          <a:p>
            <a:pPr algn="just"/>
            <a:endParaRPr lang="en-IN" sz="2000" dirty="0"/>
          </a:p>
        </p:txBody>
      </p:sp>
    </p:spTree>
    <p:extLst>
      <p:ext uri="{BB962C8B-B14F-4D97-AF65-F5344CB8AC3E}">
        <p14:creationId xmlns:p14="http://schemas.microsoft.com/office/powerpoint/2010/main" xmlns="" val="3164504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B2C37E-F705-40EC-BAAB-C60EDFB6026D}" type="datetime1">
              <a:rPr lang="en-US" smtClean="0"/>
              <a:t>11/30/2024</a:t>
            </a:fld>
            <a:endParaRPr lang="en-US"/>
          </a:p>
        </p:txBody>
      </p:sp>
      <p:sp>
        <p:nvSpPr>
          <p:cNvPr id="5" name="Footer Placeholder 4"/>
          <p:cNvSpPr>
            <a:spLocks noGrp="1"/>
          </p:cNvSpPr>
          <p:nvPr>
            <p:ph type="ftr" sz="quarter" idx="11"/>
          </p:nvPr>
        </p:nvSpPr>
        <p:spPr>
          <a:xfrm>
            <a:off x="2514600" y="6356356"/>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09" tIns="45705" rIns="91409" bIns="45705" rtlCol="0" anchor="ctr">
            <a:noAutofit/>
          </a:bodyPr>
          <a:lstStyle/>
          <a:p>
            <a:pPr algn="ctr">
              <a:spcBef>
                <a:spcPct val="0"/>
              </a:spcBef>
              <a:defRPr/>
            </a:pPr>
            <a:endParaRPr lang="en-IN"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990600"/>
          </a:xfrm>
          <a:prstGeom prst="rect">
            <a:avLst/>
          </a:prstGeom>
          <a:noFill/>
        </p:spPr>
      </p:pic>
      <p:sp>
        <p:nvSpPr>
          <p:cNvPr id="2" name="Content Placeholder 1"/>
          <p:cNvSpPr>
            <a:spLocks noGrp="1"/>
          </p:cNvSpPr>
          <p:nvPr>
            <p:ph idx="1"/>
          </p:nvPr>
        </p:nvSpPr>
        <p:spPr/>
        <p:txBody>
          <a:bodyPr>
            <a:noAutofit/>
          </a:bodyPr>
          <a:lstStyle/>
          <a:p>
            <a:pPr marL="0" indent="0" algn="ctr">
              <a:buNone/>
            </a:pPr>
            <a:r>
              <a:rPr lang="en-IN" sz="9600" b="1" dirty="0">
                <a:solidFill>
                  <a:schemeClr val="accent1"/>
                </a:solidFill>
              </a:rPr>
              <a:t>Thank you</a:t>
            </a:r>
          </a:p>
        </p:txBody>
      </p:sp>
    </p:spTree>
    <p:extLst>
      <p:ext uri="{BB962C8B-B14F-4D97-AF65-F5344CB8AC3E}">
        <p14:creationId xmlns:p14="http://schemas.microsoft.com/office/powerpoint/2010/main" xmlns="" val="270589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latin typeface="Times New Roman" pitchFamily="18" charset="0"/>
                <a:cs typeface="Times New Roman" pitchFamily="18" charset="0"/>
              </a:rPr>
              <a:t>Mapping of Course Outcomes and Program Outcomes:</a:t>
            </a:r>
          </a:p>
          <a:p>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3F8D9A1-E064-4A8C-96C0-E85C96C7BF52}" type="datetime1">
              <a:rPr lang="en-US" smtClean="0"/>
              <a:t>11/30/2024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Table 11"/>
          <p:cNvGraphicFramePr>
            <a:graphicFrameLocks noGrp="1"/>
          </p:cNvGraphicFramePr>
          <p:nvPr/>
        </p:nvGraphicFramePr>
        <p:xfrm>
          <a:off x="533403" y="1905001"/>
          <a:ext cx="8153398" cy="4229179"/>
        </p:xfrm>
        <a:graphic>
          <a:graphicData uri="http://schemas.openxmlformats.org/drawingml/2006/table">
            <a:tbl>
              <a:tblPr firstRow="1" firstCol="1" bandRow="1"/>
              <a:tblGrid>
                <a:gridCol w="558727">
                  <a:extLst>
                    <a:ext uri="{9D8B030D-6E8A-4147-A177-3AD203B41FA5}">
                      <a16:colId xmlns:a16="http://schemas.microsoft.com/office/drawing/2014/main" xmlns="" val="20000"/>
                    </a:ext>
                  </a:extLst>
                </a:gridCol>
                <a:gridCol w="1097357">
                  <a:extLst>
                    <a:ext uri="{9D8B030D-6E8A-4147-A177-3AD203B41FA5}">
                      <a16:colId xmlns:a16="http://schemas.microsoft.com/office/drawing/2014/main" xmlns="" val="20001"/>
                    </a:ext>
                  </a:extLst>
                </a:gridCol>
                <a:gridCol w="518531">
                  <a:extLst>
                    <a:ext uri="{9D8B030D-6E8A-4147-A177-3AD203B41FA5}">
                      <a16:colId xmlns:a16="http://schemas.microsoft.com/office/drawing/2014/main" xmlns="" val="20002"/>
                    </a:ext>
                  </a:extLst>
                </a:gridCol>
                <a:gridCol w="518531">
                  <a:extLst>
                    <a:ext uri="{9D8B030D-6E8A-4147-A177-3AD203B41FA5}">
                      <a16:colId xmlns:a16="http://schemas.microsoft.com/office/drawing/2014/main" xmlns="" val="20003"/>
                    </a:ext>
                  </a:extLst>
                </a:gridCol>
                <a:gridCol w="547472">
                  <a:extLst>
                    <a:ext uri="{9D8B030D-6E8A-4147-A177-3AD203B41FA5}">
                      <a16:colId xmlns:a16="http://schemas.microsoft.com/office/drawing/2014/main" xmlns="" val="20004"/>
                    </a:ext>
                  </a:extLst>
                </a:gridCol>
                <a:gridCol w="547472">
                  <a:extLst>
                    <a:ext uri="{9D8B030D-6E8A-4147-A177-3AD203B41FA5}">
                      <a16:colId xmlns:a16="http://schemas.microsoft.com/office/drawing/2014/main" xmlns="" val="20005"/>
                    </a:ext>
                  </a:extLst>
                </a:gridCol>
                <a:gridCol w="518531">
                  <a:extLst>
                    <a:ext uri="{9D8B030D-6E8A-4147-A177-3AD203B41FA5}">
                      <a16:colId xmlns:a16="http://schemas.microsoft.com/office/drawing/2014/main" xmlns="" val="20006"/>
                    </a:ext>
                  </a:extLst>
                </a:gridCol>
                <a:gridCol w="522551">
                  <a:extLst>
                    <a:ext uri="{9D8B030D-6E8A-4147-A177-3AD203B41FA5}">
                      <a16:colId xmlns:a16="http://schemas.microsoft.com/office/drawing/2014/main" xmlns="" val="20007"/>
                    </a:ext>
                  </a:extLst>
                </a:gridCol>
                <a:gridCol w="508080">
                  <a:extLst>
                    <a:ext uri="{9D8B030D-6E8A-4147-A177-3AD203B41FA5}">
                      <a16:colId xmlns:a16="http://schemas.microsoft.com/office/drawing/2014/main" xmlns="" val="20008"/>
                    </a:ext>
                  </a:extLst>
                </a:gridCol>
                <a:gridCol w="504060">
                  <a:extLst>
                    <a:ext uri="{9D8B030D-6E8A-4147-A177-3AD203B41FA5}">
                      <a16:colId xmlns:a16="http://schemas.microsoft.com/office/drawing/2014/main" xmlns="" val="20009"/>
                    </a:ext>
                  </a:extLst>
                </a:gridCol>
                <a:gridCol w="515316">
                  <a:extLst>
                    <a:ext uri="{9D8B030D-6E8A-4147-A177-3AD203B41FA5}">
                      <a16:colId xmlns:a16="http://schemas.microsoft.com/office/drawing/2014/main" xmlns="" val="20010"/>
                    </a:ext>
                  </a:extLst>
                </a:gridCol>
                <a:gridCol w="602943">
                  <a:extLst>
                    <a:ext uri="{9D8B030D-6E8A-4147-A177-3AD203B41FA5}">
                      <a16:colId xmlns:a16="http://schemas.microsoft.com/office/drawing/2014/main" xmlns="" val="20011"/>
                    </a:ext>
                  </a:extLst>
                </a:gridCol>
                <a:gridCol w="602943">
                  <a:extLst>
                    <a:ext uri="{9D8B030D-6E8A-4147-A177-3AD203B41FA5}">
                      <a16:colId xmlns:a16="http://schemas.microsoft.com/office/drawing/2014/main" xmlns="" val="20012"/>
                    </a:ext>
                  </a:extLst>
                </a:gridCol>
                <a:gridCol w="590884">
                  <a:extLst>
                    <a:ext uri="{9D8B030D-6E8A-4147-A177-3AD203B41FA5}">
                      <a16:colId xmlns:a16="http://schemas.microsoft.com/office/drawing/2014/main" xmlns="" val="20013"/>
                    </a:ext>
                  </a:extLst>
                </a:gridCol>
              </a:tblGrid>
              <a:tr h="1098327">
                <a:tc>
                  <a:txBody>
                    <a:bodyPr/>
                    <a:lstStyle/>
                    <a:p>
                      <a:pPr algn="ctr">
                        <a:lnSpc>
                          <a:spcPct val="150000"/>
                        </a:lnSpc>
                        <a:spcAft>
                          <a:spcPts val="1000"/>
                        </a:spcAft>
                      </a:pPr>
                      <a:r>
                        <a:rPr lang="en-US" sz="1400" b="1" dirty="0">
                          <a:effectLst/>
                          <a:latin typeface="Times New Roman" pitchFamily="18" charset="0"/>
                          <a:ea typeface="Calibri"/>
                          <a:cs typeface="Times New Roman" pitchFamily="18" charset="0"/>
                        </a:rPr>
                        <a:t>S.</a:t>
                      </a:r>
                      <a:r>
                        <a:rPr lang="en-US" sz="1400" b="1" baseline="0" dirty="0">
                          <a:effectLst/>
                          <a:latin typeface="Times New Roman" pitchFamily="18" charset="0"/>
                          <a:ea typeface="Calibri"/>
                          <a:cs typeface="Times New Roman" pitchFamily="18" charset="0"/>
                        </a:rPr>
                        <a:t> No.</a:t>
                      </a:r>
                      <a:endParaRPr lang="en-US" sz="1400" b="1"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Course Outcome</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PO4</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PO5</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PO6</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PO7</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PO8</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PO9</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PO10</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PO11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PO12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22652">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 </a:t>
                      </a:r>
                      <a:endParaRPr lang="en-IN" sz="1400">
                        <a:effectLst/>
                        <a:latin typeface="Times New Roman" pitchFamily="18" charset="0"/>
                        <a:ea typeface="Calibri"/>
                        <a:cs typeface="Times New Roman" pitchFamily="18" charset="0"/>
                      </a:endParaRPr>
                    </a:p>
                    <a:p>
                      <a:pPr algn="ctr">
                        <a:lnSpc>
                          <a:spcPct val="115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REC-085.1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2652">
                <a:tc>
                  <a:txBody>
                    <a:bodyPr/>
                    <a:lstStyle/>
                    <a:p>
                      <a:pPr algn="ctr">
                        <a:lnSpc>
                          <a:spcPct val="115000"/>
                        </a:lnSpc>
                        <a:spcAft>
                          <a:spcPts val="0"/>
                        </a:spcAft>
                      </a:pPr>
                      <a:r>
                        <a:rPr lang="en-US" sz="1400" dirty="0">
                          <a:effectLst/>
                          <a:latin typeface="Times New Roman" pitchFamily="18" charset="0"/>
                          <a:ea typeface="Calibri"/>
                          <a:cs typeface="Times New Roman" pitchFamily="18" charset="0"/>
                        </a:rPr>
                        <a:t> </a:t>
                      </a:r>
                      <a:endParaRPr lang="en-IN" sz="1400" dirty="0">
                        <a:effectLst/>
                        <a:latin typeface="Times New Roman" pitchFamily="18" charset="0"/>
                        <a:ea typeface="Calibri"/>
                        <a:cs typeface="Times New Roman" pitchFamily="18" charset="0"/>
                      </a:endParaRPr>
                    </a:p>
                    <a:p>
                      <a:pPr algn="ctr">
                        <a:lnSpc>
                          <a:spcPct val="115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Times New Roman" pitchFamily="18" charset="0"/>
                          <a:ea typeface="Calibri"/>
                          <a:cs typeface="Times New Roman" pitchFamily="18" charset="0"/>
                        </a:rPr>
                        <a:t>REC-085.2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22652">
                <a:tc>
                  <a:txBody>
                    <a:bodyPr/>
                    <a:lstStyle/>
                    <a:p>
                      <a:pPr algn="ctr">
                        <a:lnSpc>
                          <a:spcPct val="115000"/>
                        </a:lnSpc>
                        <a:spcAft>
                          <a:spcPts val="0"/>
                        </a:spcAft>
                      </a:pPr>
                      <a:r>
                        <a:rPr lang="en-US" sz="1600" b="0" dirty="0">
                          <a:solidFill>
                            <a:schemeClr val="tx1"/>
                          </a:solidFill>
                          <a:effectLst/>
                          <a:latin typeface="Times New Roman" pitchFamily="18" charset="0"/>
                          <a:ea typeface="Calibri"/>
                          <a:cs typeface="Times New Roman" pitchFamily="18" charset="0"/>
                        </a:rPr>
                        <a:t> </a:t>
                      </a:r>
                      <a:endParaRPr lang="en-IN" sz="1600" b="0" dirty="0">
                        <a:solidFill>
                          <a:schemeClr val="tx1"/>
                        </a:solidFill>
                        <a:effectLst/>
                        <a:latin typeface="Times New Roman" pitchFamily="18" charset="0"/>
                        <a:ea typeface="Calibri"/>
                        <a:cs typeface="Times New Roman" pitchFamily="18" charset="0"/>
                      </a:endParaRPr>
                    </a:p>
                    <a:p>
                      <a:pPr algn="ctr">
                        <a:lnSpc>
                          <a:spcPct val="115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0" dirty="0">
                          <a:solidFill>
                            <a:schemeClr val="tx1"/>
                          </a:solidFill>
                          <a:effectLst/>
                          <a:latin typeface="Times New Roman" pitchFamily="18" charset="0"/>
                          <a:ea typeface="Calibri"/>
                          <a:cs typeface="Times New Roman" pitchFamily="18" charset="0"/>
                        </a:rPr>
                        <a:t>REC-085.3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1</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2</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1</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2</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2</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1</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1</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a:solidFill>
                            <a:schemeClr val="tx1"/>
                          </a:solidFill>
                          <a:effectLst/>
                          <a:latin typeface="Times New Roman" pitchFamily="18" charset="0"/>
                          <a:ea typeface="Calibri"/>
                          <a:cs typeface="Times New Roman" pitchFamily="18" charset="0"/>
                        </a:rPr>
                        <a:t>2</a:t>
                      </a:r>
                      <a:endParaRPr lang="en-IN" sz="1600" b="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2</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2</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22652">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 </a:t>
                      </a:r>
                      <a:endParaRPr lang="en-IN" sz="1400">
                        <a:effectLst/>
                        <a:latin typeface="Times New Roman" pitchFamily="18" charset="0"/>
                        <a:ea typeface="Calibri"/>
                        <a:cs typeface="Times New Roman" pitchFamily="18" charset="0"/>
                      </a:endParaRPr>
                    </a:p>
                    <a:p>
                      <a:pPr algn="ctr">
                        <a:lnSpc>
                          <a:spcPct val="115000"/>
                        </a:lnSpc>
                        <a:spcAft>
                          <a:spcPts val="0"/>
                        </a:spcAft>
                      </a:pPr>
                      <a:r>
                        <a:rPr lang="en-US" sz="1400">
                          <a:effectLst/>
                          <a:latin typeface="Times New Roman" pitchFamily="18" charset="0"/>
                          <a:ea typeface="Calibri"/>
                          <a:cs typeface="Times New Roman" pitchFamily="18" charset="0"/>
                        </a:rPr>
                        <a:t>4</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REC-085.4</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3</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3</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3</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01032">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5</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REC-085.5</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01032">
                <a:tc>
                  <a:txBody>
                    <a:bodyPr/>
                    <a:lstStyle/>
                    <a:p>
                      <a:pPr algn="ctr">
                        <a:lnSpc>
                          <a:spcPct val="115000"/>
                        </a:lnSpc>
                        <a:spcAft>
                          <a:spcPts val="0"/>
                        </a:spcAft>
                      </a:pPr>
                      <a:r>
                        <a:rPr lang="en-US" sz="1600" b="1" dirty="0">
                          <a:solidFill>
                            <a:srgbClr val="FF0000"/>
                          </a:solidFill>
                          <a:effectLst/>
                          <a:latin typeface="Times New Roman" pitchFamily="18" charset="0"/>
                          <a:ea typeface="Calibri"/>
                          <a:cs typeface="Times New Roman" pitchFamily="18" charset="0"/>
                        </a:rPr>
                        <a:t>6</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dirty="0">
                          <a:solidFill>
                            <a:srgbClr val="FF0000"/>
                          </a:solidFill>
                          <a:effectLst/>
                          <a:latin typeface="Times New Roman" pitchFamily="18" charset="0"/>
                          <a:ea typeface="Calibri"/>
                          <a:cs typeface="Times New Roman" pitchFamily="18" charset="0"/>
                        </a:rPr>
                        <a:t>REC-085.6</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3</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3</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a:solidFill>
                            <a:srgbClr val="FF0000"/>
                          </a:solidFill>
                          <a:effectLst/>
                          <a:latin typeface="Times New Roman" pitchFamily="18" charset="0"/>
                          <a:ea typeface="Calibri"/>
                          <a:cs typeface="Times New Roman" pitchFamily="18" charset="0"/>
                        </a:rPr>
                        <a:t>2</a:t>
                      </a:r>
                      <a:endParaRPr lang="en-IN" sz="1600" b="1">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1</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3</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1</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FF0000"/>
                          </a:solidFill>
                          <a:effectLst/>
                          <a:latin typeface="Times New Roman" pitchFamily="18" charset="0"/>
                          <a:ea typeface="Calibri"/>
                          <a:cs typeface="Times New Roman" pitchFamily="18" charset="0"/>
                        </a:rPr>
                        <a:t>2</a:t>
                      </a:r>
                      <a:endParaRPr lang="en-IN" sz="16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latin typeface="Times New Roman" pitchFamily="18" charset="0"/>
                <a:cs typeface="Times New Roman" pitchFamily="18" charset="0"/>
              </a:rPr>
              <a:t>Mapping of Program Specific Outcomes and Course Outcomes</a:t>
            </a:r>
            <a:r>
              <a:rPr lang="en-US" sz="2000" dirty="0"/>
              <a:t>:</a:t>
            </a:r>
            <a:endParaRPr lang="en-IN" sz="2000" dirty="0"/>
          </a:p>
          <a:p>
            <a:pPr marL="0" indent="0">
              <a:buNone/>
            </a:pPr>
            <a:endParaRPr lang="en-US" sz="2000" dirty="0"/>
          </a:p>
        </p:txBody>
      </p:sp>
      <p:sp>
        <p:nvSpPr>
          <p:cNvPr id="4" name="Date Placeholder 3"/>
          <p:cNvSpPr>
            <a:spLocks noGrp="1"/>
          </p:cNvSpPr>
          <p:nvPr>
            <p:ph type="dt" sz="half" idx="10"/>
          </p:nvPr>
        </p:nvSpPr>
        <p:spPr/>
        <p:txBody>
          <a:bodyPr/>
          <a:lstStyle/>
          <a:p>
            <a:fld id="{A90866F1-C4F8-4F0E-8577-5E2FBA06C648}" type="datetime1">
              <a:rPr lang="en-US" smtClean="0"/>
              <a:t>11/30/2024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Ms.Rishi Singhal           AOE-0772 and WC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nvGraphicFramePr>
        <p:xfrm>
          <a:off x="381000" y="1904999"/>
          <a:ext cx="8229599" cy="3962400"/>
        </p:xfrm>
        <a:graphic>
          <a:graphicData uri="http://schemas.openxmlformats.org/drawingml/2006/table">
            <a:tbl>
              <a:tblPr firstRow="1" firstCol="1" bandRow="1"/>
              <a:tblGrid>
                <a:gridCol w="822711">
                  <a:extLst>
                    <a:ext uri="{9D8B030D-6E8A-4147-A177-3AD203B41FA5}">
                      <a16:colId xmlns:a16="http://schemas.microsoft.com/office/drawing/2014/main" xmlns="" val="20000"/>
                    </a:ext>
                  </a:extLst>
                </a:gridCol>
                <a:gridCol w="1650399">
                  <a:extLst>
                    <a:ext uri="{9D8B030D-6E8A-4147-A177-3AD203B41FA5}">
                      <a16:colId xmlns:a16="http://schemas.microsoft.com/office/drawing/2014/main" xmlns="" val="20001"/>
                    </a:ext>
                  </a:extLst>
                </a:gridCol>
                <a:gridCol w="1990430">
                  <a:extLst>
                    <a:ext uri="{9D8B030D-6E8A-4147-A177-3AD203B41FA5}">
                      <a16:colId xmlns:a16="http://schemas.microsoft.com/office/drawing/2014/main" xmlns="" val="20002"/>
                    </a:ext>
                  </a:extLst>
                </a:gridCol>
                <a:gridCol w="2139712">
                  <a:extLst>
                    <a:ext uri="{9D8B030D-6E8A-4147-A177-3AD203B41FA5}">
                      <a16:colId xmlns:a16="http://schemas.microsoft.com/office/drawing/2014/main" xmlns="" val="20003"/>
                    </a:ext>
                  </a:extLst>
                </a:gridCol>
                <a:gridCol w="1626347">
                  <a:extLst>
                    <a:ext uri="{9D8B030D-6E8A-4147-A177-3AD203B41FA5}">
                      <a16:colId xmlns:a16="http://schemas.microsoft.com/office/drawing/2014/main" xmlns="" val="20004"/>
                    </a:ext>
                  </a:extLst>
                </a:gridCol>
              </a:tblGrid>
              <a:tr h="495300">
                <a:tc>
                  <a:txBody>
                    <a:bodyPr/>
                    <a:lstStyle/>
                    <a:p>
                      <a:pPr algn="ctr">
                        <a:lnSpc>
                          <a:spcPct val="150000"/>
                        </a:lnSpc>
                        <a:spcAft>
                          <a:spcPts val="1000"/>
                        </a:spcAft>
                      </a:pPr>
                      <a:r>
                        <a:rPr lang="en-US" sz="1400" b="1" dirty="0" err="1">
                          <a:effectLst/>
                          <a:latin typeface="Times New Roman" pitchFamily="18" charset="0"/>
                          <a:ea typeface="Calibri"/>
                          <a:cs typeface="Times New Roman" pitchFamily="18" charset="0"/>
                        </a:rPr>
                        <a:t>S.No</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dirty="0">
                          <a:effectLst/>
                          <a:latin typeface="Times New Roman" pitchFamily="18" charset="0"/>
                          <a:ea typeface="Calibri"/>
                          <a:cs typeface="Times New Roman" pitchFamily="18" charset="0"/>
                        </a:rPr>
                        <a:t>Course Outcome</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PSO1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PSO2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400" b="1">
                          <a:effectLst/>
                          <a:latin typeface="Times New Roman" pitchFamily="18" charset="0"/>
                          <a:ea typeface="Calibri"/>
                          <a:cs typeface="Times New Roman" pitchFamily="18" charset="0"/>
                        </a:rPr>
                        <a:t>PSO3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95300">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REC-085.1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5300">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effectLst/>
                          <a:latin typeface="Times New Roman" pitchFamily="18" charset="0"/>
                          <a:ea typeface="Calibri"/>
                          <a:cs typeface="Times New Roman" pitchFamily="18" charset="0"/>
                        </a:rPr>
                        <a:t>REC-085.2</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3</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5300">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b="0" dirty="0">
                          <a:solidFill>
                            <a:schemeClr val="tx1"/>
                          </a:solidFill>
                          <a:effectLst/>
                          <a:latin typeface="Times New Roman" pitchFamily="18" charset="0"/>
                          <a:ea typeface="Calibri"/>
                          <a:cs typeface="Times New Roman" pitchFamily="18" charset="0"/>
                        </a:rPr>
                        <a:t>REC-085.3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3</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0" dirty="0">
                          <a:solidFill>
                            <a:schemeClr val="tx1"/>
                          </a:solidFill>
                          <a:effectLst/>
                          <a:latin typeface="Times New Roman" pitchFamily="18" charset="0"/>
                          <a:ea typeface="Calibri"/>
                          <a:cs typeface="Times New Roman" pitchFamily="18" charset="0"/>
                        </a:rPr>
                        <a:t>1</a:t>
                      </a:r>
                      <a:endParaRPr lang="en-IN" sz="1600" b="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5300">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4</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effectLst/>
                          <a:latin typeface="Times New Roman" pitchFamily="18" charset="0"/>
                          <a:ea typeface="Calibri"/>
                          <a:cs typeface="Times New Roman" pitchFamily="18" charset="0"/>
                        </a:rPr>
                        <a:t>REC-085.4</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2</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5300">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5</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effectLst/>
                          <a:latin typeface="Times New Roman" pitchFamily="18" charset="0"/>
                          <a:ea typeface="Calibri"/>
                          <a:cs typeface="Times New Roman" pitchFamily="18" charset="0"/>
                        </a:rPr>
                        <a:t>REC-085.5</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3</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1</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95300">
                <a:tc>
                  <a:txBody>
                    <a:bodyPr/>
                    <a:lstStyle/>
                    <a:p>
                      <a:pPr algn="ctr">
                        <a:lnSpc>
                          <a:spcPct val="150000"/>
                        </a:lnSpc>
                        <a:spcAft>
                          <a:spcPts val="0"/>
                        </a:spcAft>
                      </a:pPr>
                      <a:r>
                        <a:rPr lang="en-US" sz="1800" b="1" dirty="0">
                          <a:solidFill>
                            <a:srgbClr val="FF0000"/>
                          </a:solidFill>
                          <a:effectLst/>
                          <a:latin typeface="Times New Roman" pitchFamily="18" charset="0"/>
                          <a:ea typeface="Calibri"/>
                          <a:cs typeface="Times New Roman" pitchFamily="18" charset="0"/>
                        </a:rPr>
                        <a:t>6</a:t>
                      </a:r>
                      <a:endParaRPr lang="en-IN" sz="18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800" b="1" dirty="0">
                          <a:solidFill>
                            <a:srgbClr val="FF0000"/>
                          </a:solidFill>
                          <a:effectLst/>
                          <a:latin typeface="Times New Roman" pitchFamily="18" charset="0"/>
                          <a:ea typeface="Calibri"/>
                          <a:cs typeface="Times New Roman" pitchFamily="18" charset="0"/>
                        </a:rPr>
                        <a:t>REC-085.6</a:t>
                      </a:r>
                      <a:endParaRPr lang="en-IN" sz="18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b="1" dirty="0">
                          <a:solidFill>
                            <a:srgbClr val="FF0000"/>
                          </a:solidFill>
                          <a:effectLst/>
                          <a:latin typeface="Times New Roman" pitchFamily="18" charset="0"/>
                          <a:ea typeface="Calibri"/>
                          <a:cs typeface="Times New Roman" pitchFamily="18" charset="0"/>
                        </a:rPr>
                        <a:t>3</a:t>
                      </a:r>
                      <a:endParaRPr lang="en-IN" sz="18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b="1" dirty="0">
                          <a:solidFill>
                            <a:srgbClr val="FF0000"/>
                          </a:solidFill>
                          <a:effectLst/>
                          <a:latin typeface="Times New Roman" pitchFamily="18" charset="0"/>
                          <a:ea typeface="Calibri"/>
                          <a:cs typeface="Times New Roman" pitchFamily="18" charset="0"/>
                        </a:rPr>
                        <a:t>3</a:t>
                      </a:r>
                      <a:endParaRPr lang="en-IN" sz="18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b="1" dirty="0">
                          <a:solidFill>
                            <a:srgbClr val="FF0000"/>
                          </a:solidFill>
                          <a:effectLst/>
                          <a:latin typeface="Times New Roman" pitchFamily="18" charset="0"/>
                          <a:ea typeface="Calibri"/>
                          <a:cs typeface="Times New Roman" pitchFamily="18" charset="0"/>
                        </a:rPr>
                        <a:t>1</a:t>
                      </a:r>
                      <a:endParaRPr lang="en-IN" sz="1800" b="1" dirty="0">
                        <a:solidFill>
                          <a:srgbClr val="FF0000"/>
                        </a:solidFill>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95300">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 </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Times New Roman" pitchFamily="18" charset="0"/>
                          <a:ea typeface="Calibri"/>
                          <a:cs typeface="Times New Roman" pitchFamily="18" charset="0"/>
                        </a:rPr>
                        <a:t>Average</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2.83</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effectLst/>
                          <a:latin typeface="Times New Roman" pitchFamily="18" charset="0"/>
                          <a:ea typeface="Calibri"/>
                          <a:cs typeface="Times New Roman" pitchFamily="18" charset="0"/>
                        </a:rPr>
                        <a:t>2.66</a:t>
                      </a:r>
                      <a:endParaRPr lang="en-IN" sz="140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effectLst/>
                          <a:latin typeface="Times New Roman" pitchFamily="18" charset="0"/>
                          <a:ea typeface="Calibri"/>
                          <a:cs typeface="Times New Roman" pitchFamily="18" charset="0"/>
                        </a:rPr>
                        <a:t>1</a:t>
                      </a:r>
                      <a:endParaRPr lang="en-IN" sz="1400" dirty="0">
                        <a:effectLst/>
                        <a:latin typeface="Times New Roman" pitchFamily="18" charset="0"/>
                        <a:ea typeface="Calibri"/>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528883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TotalTime>
  <Words>6175</Words>
  <Application>Microsoft Office PowerPoint</Application>
  <PresentationFormat>On-screen Show (4:3)</PresentationFormat>
  <Paragraphs>896</Paragraphs>
  <Slides>75</Slides>
  <Notes>6</Notes>
  <HiddenSlides>0</HiddenSlides>
  <MMClips>0</MMClips>
  <ScaleCrop>false</ScaleCrop>
  <HeadingPairs>
    <vt:vector size="4" baseType="variant">
      <vt:variant>
        <vt:lpstr>Theme</vt:lpstr>
      </vt:variant>
      <vt:variant>
        <vt:i4>2</vt:i4>
      </vt:variant>
      <vt:variant>
        <vt:lpstr>Slide Titles</vt:lpstr>
      </vt:variant>
      <vt:variant>
        <vt:i4>75</vt:i4>
      </vt:variant>
    </vt:vector>
  </HeadingPairs>
  <TitlesOfParts>
    <vt:vector size="77" baseType="lpstr">
      <vt:lpstr>Office Theme</vt:lpstr>
      <vt:lpstr>1_Office Theme</vt:lpstr>
      <vt:lpstr>Noida Institute of Engineering and Technology, Greater Noida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rp</dc:creator>
  <cp:lastModifiedBy>sinhg</cp:lastModifiedBy>
  <cp:revision>106</cp:revision>
  <dcterms:created xsi:type="dcterms:W3CDTF">2006-08-16T00:00:00Z</dcterms:created>
  <dcterms:modified xsi:type="dcterms:W3CDTF">2024-11-30T09:29:30Z</dcterms:modified>
</cp:coreProperties>
</file>